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fif" ContentType="image/jpe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73" r:id="rId3"/>
  </p:sldMasterIdLst>
  <p:notesMasterIdLst>
    <p:notesMasterId r:id="rId31"/>
  </p:notesMasterIdLst>
  <p:handoutMasterIdLst>
    <p:handoutMasterId r:id="rId32"/>
  </p:handoutMasterIdLst>
  <p:sldIdLst>
    <p:sldId id="363" r:id="rId4"/>
    <p:sldId id="391" r:id="rId5"/>
    <p:sldId id="392" r:id="rId6"/>
    <p:sldId id="393" r:id="rId7"/>
    <p:sldId id="453" r:id="rId8"/>
    <p:sldId id="395" r:id="rId9"/>
    <p:sldId id="397" r:id="rId10"/>
    <p:sldId id="396" r:id="rId11"/>
    <p:sldId id="398" r:id="rId12"/>
    <p:sldId id="399" r:id="rId13"/>
    <p:sldId id="400" r:id="rId14"/>
    <p:sldId id="401" r:id="rId15"/>
    <p:sldId id="403" r:id="rId16"/>
    <p:sldId id="419" r:id="rId17"/>
    <p:sldId id="421" r:id="rId18"/>
    <p:sldId id="420" r:id="rId19"/>
    <p:sldId id="404" r:id="rId20"/>
    <p:sldId id="405" r:id="rId21"/>
    <p:sldId id="406" r:id="rId22"/>
    <p:sldId id="407" r:id="rId23"/>
    <p:sldId id="408" r:id="rId24"/>
    <p:sldId id="409" r:id="rId25"/>
    <p:sldId id="410" r:id="rId26"/>
    <p:sldId id="411" r:id="rId27"/>
    <p:sldId id="412" r:id="rId28"/>
    <p:sldId id="413" r:id="rId29"/>
    <p:sldId id="451" r:id="rId30"/>
  </p:sldIdLst>
  <p:sldSz cx="121793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23" userDrawn="1">
          <p15:clr>
            <a:srgbClr val="A4A3A4"/>
          </p15:clr>
        </p15:guide>
        <p15:guide id="2" pos="842" userDrawn="1">
          <p15:clr>
            <a:srgbClr val="A4A3A4"/>
          </p15:clr>
        </p15:guide>
        <p15:guide id="3" pos="35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1A6377"/>
    <a:srgbClr val="C6E0E8"/>
    <a:srgbClr val="C9DB2B"/>
    <a:srgbClr val="4CAB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53" autoAdjust="0"/>
    <p:restoredTop sz="94787" autoAdjust="0"/>
  </p:normalViewPr>
  <p:slideViewPr>
    <p:cSldViewPr>
      <p:cViewPr varScale="1">
        <p:scale>
          <a:sx n="99" d="100"/>
          <a:sy n="99" d="100"/>
        </p:scale>
        <p:origin x="72" y="324"/>
      </p:cViewPr>
      <p:guideLst>
        <p:guide orient="horz" pos="2523"/>
        <p:guide pos="842"/>
        <p:guide pos="3564"/>
      </p:guideLst>
    </p:cSldViewPr>
  </p:slideViewPr>
  <p:outlineViewPr>
    <p:cViewPr>
      <p:scale>
        <a:sx n="33" d="100"/>
        <a:sy n="33" d="100"/>
      </p:scale>
      <p:origin x="0" y="120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04A63-F60A-1345-A37C-E440EC339C05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B7CDF1-EDC6-3048-811B-7C9DBABFAE9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6799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3CF0EA-F894-0A4C-B137-6490A80809E6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20592D-B3B6-9140-BB27-3AEB226835F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378021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4013" y="692150"/>
            <a:ext cx="6151562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2FC391-0479-4A70-8AC8-8F764AAA773A}" type="slidenum">
              <a:rPr lang="en-US" smtClean="0"/>
              <a:pPr>
                <a:defRPr/>
              </a:pPr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568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F4DB36D-8E8D-2543-92E3-2EF91E6465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6613" y="2204864"/>
            <a:ext cx="10506075" cy="368855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bg2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>
              <a:buClr>
                <a:schemeClr val="bg2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buClr>
                <a:schemeClr val="bg2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>
              <a:buClr>
                <a:schemeClr val="bg2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>
              <a:buClr>
                <a:schemeClr val="bg2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6">
            <a:extLst>
              <a:ext uri="{FF2B5EF4-FFF2-40B4-BE49-F238E27FC236}">
                <a16:creationId xmlns:a16="http://schemas.microsoft.com/office/drawing/2014/main" xmlns="" id="{39543DF4-BF30-C14A-B01B-CB534EADF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13" y="1052736"/>
            <a:ext cx="10506075" cy="1003622"/>
          </a:xfrm>
          <a:prstGeom prst="rect">
            <a:avLst/>
          </a:prstGeom>
        </p:spPr>
        <p:txBody>
          <a:bodyPr/>
          <a:lstStyle>
            <a:lvl1pPr algn="l">
              <a:defRPr sz="4800" b="1" i="0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34621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No Page Numbe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5507DBE2-E03C-EA4A-84FC-B6197DCC3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13" y="1484784"/>
            <a:ext cx="10506075" cy="1011426"/>
          </a:xfrm>
          <a:prstGeom prst="rect">
            <a:avLst/>
          </a:prstGeom>
        </p:spPr>
        <p:txBody>
          <a:bodyPr/>
          <a:lstStyle>
            <a:lvl1pPr algn="l">
              <a:defRPr sz="6000" b="1" i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xmlns="" id="{94778467-A2C7-7F4D-BF67-263E1939B4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6613" y="2564904"/>
            <a:ext cx="10506075" cy="295275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5300"/>
              </a:lnSpc>
              <a:spcBef>
                <a:spcPts val="0"/>
              </a:spcBef>
              <a:buFontTx/>
              <a:buNone/>
              <a:defRPr sz="5000" b="1" i="0">
                <a:solidFill>
                  <a:schemeClr val="bg2"/>
                </a:solidFill>
                <a:latin typeface="+mn-lt"/>
              </a:defRPr>
            </a:lvl1pPr>
            <a:lvl2pPr marL="457200" indent="0">
              <a:buFontTx/>
              <a:buNone/>
              <a:defRPr sz="5000" b="1" i="0">
                <a:solidFill>
                  <a:schemeClr val="bg2"/>
                </a:solidFill>
                <a:latin typeface="Franklin Gothic Medium Cond" panose="020B0606030402020204" pitchFamily="34" charset="0"/>
              </a:defRPr>
            </a:lvl2pPr>
            <a:lvl3pPr marL="914400" indent="0">
              <a:buFontTx/>
              <a:buNone/>
              <a:defRPr sz="5000" b="1" i="0">
                <a:solidFill>
                  <a:schemeClr val="bg2"/>
                </a:solidFill>
                <a:latin typeface="Franklin Gothic Medium Cond" panose="020B0606030402020204" pitchFamily="34" charset="0"/>
              </a:defRPr>
            </a:lvl3pPr>
            <a:lvl4pPr marL="1371600" indent="0">
              <a:buFontTx/>
              <a:buNone/>
              <a:defRPr sz="5000" b="1" i="0">
                <a:solidFill>
                  <a:schemeClr val="bg2"/>
                </a:solidFill>
                <a:latin typeface="Franklin Gothic Medium Cond" panose="020B0606030402020204" pitchFamily="34" charset="0"/>
              </a:defRPr>
            </a:lvl4pPr>
            <a:lvl5pPr marL="1828800" indent="0">
              <a:buFontTx/>
              <a:buNone/>
              <a:defRPr sz="5000" b="1" i="0">
                <a:solidFill>
                  <a:schemeClr val="bg2"/>
                </a:solidFill>
                <a:latin typeface="Franklin Gothic Medium Cond" panose="020B06060304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  <a:p>
            <a:pPr lvl="0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05075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8651" y="0"/>
            <a:ext cx="9705588" cy="853440"/>
          </a:xfrm>
        </p:spPr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966" y="1026889"/>
            <a:ext cx="10961370" cy="495904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32980FC8-0A09-4F0D-8687-B7FA5BE57F13}"/>
              </a:ext>
            </a:extLst>
          </p:cNvPr>
          <p:cNvCxnSpPr/>
          <p:nvPr userDrawn="1"/>
        </p:nvCxnSpPr>
        <p:spPr>
          <a:xfrm>
            <a:off x="112986" y="790552"/>
            <a:ext cx="11457350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086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_Ad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69240A0D-ECEB-EB4B-B5DE-6EBA652E64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97038" y="1557338"/>
            <a:ext cx="8856662" cy="40322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453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3448" y="1844677"/>
            <a:ext cx="10352405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&lt;Title of Presentation&gt;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6895" y="3886202"/>
            <a:ext cx="8525510" cy="1348409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6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&lt;Author Names&gt;</a:t>
            </a:r>
            <a:br>
              <a:rPr lang="en-US" dirty="0"/>
            </a:b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4" hasCustomPrompt="1"/>
          </p:nvPr>
        </p:nvSpPr>
        <p:spPr>
          <a:xfrm>
            <a:off x="2029885" y="930275"/>
            <a:ext cx="7977864" cy="914400"/>
          </a:xfrm>
        </p:spPr>
        <p:txBody>
          <a:bodyPr/>
          <a:lstStyle>
            <a:lvl1pPr marL="0" indent="0" algn="ctr">
              <a:buNone/>
              <a:defRPr b="1"/>
            </a:lvl1pPr>
          </a:lstStyle>
          <a:p>
            <a:pPr lvl="0"/>
            <a:r>
              <a:rPr lang="en-US" dirty="0"/>
              <a:t>&lt;Session&gt;-&lt;Paper#&gt;</a:t>
            </a:r>
          </a:p>
        </p:txBody>
      </p:sp>
      <p:sp>
        <p:nvSpPr>
          <p:cNvPr id="30" name="Content Placeholder 29"/>
          <p:cNvSpPr>
            <a:spLocks noGrp="1"/>
          </p:cNvSpPr>
          <p:nvPr>
            <p:ph sz="quarter" idx="15" hasCustomPrompt="1"/>
          </p:nvPr>
        </p:nvSpPr>
        <p:spPr>
          <a:xfrm>
            <a:off x="1826895" y="5234609"/>
            <a:ext cx="8525510" cy="908366"/>
          </a:xfrm>
        </p:spPr>
        <p:txBody>
          <a:bodyPr/>
          <a:lstStyle>
            <a:lvl1pPr marL="0" indent="0" algn="ctr">
              <a:buNone/>
              <a:defRPr b="1"/>
            </a:lvl1pPr>
          </a:lstStyle>
          <a:p>
            <a:pPr lvl="0"/>
            <a:r>
              <a:rPr lang="en-US" dirty="0"/>
              <a:t>&lt;Affiliations&gt;</a:t>
            </a:r>
          </a:p>
        </p:txBody>
      </p:sp>
    </p:spTree>
    <p:extLst>
      <p:ext uri="{BB962C8B-B14F-4D97-AF65-F5344CB8AC3E}">
        <p14:creationId xmlns:p14="http://schemas.microsoft.com/office/powerpoint/2010/main" val="4179481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2121163A-0771-4544-BA97-A26FBFD924F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6042275"/>
            <a:ext cx="12182760" cy="846485"/>
          </a:xfrm>
          <a:prstGeom prst="rect">
            <a:avLst/>
          </a:prstGeom>
        </p:spPr>
      </p:pic>
      <p:sp>
        <p:nvSpPr>
          <p:cNvPr id="5" name="AutoShape 2">
            <a:extLst>
              <a:ext uri="{FF2B5EF4-FFF2-40B4-BE49-F238E27FC236}">
                <a16:creationId xmlns:a16="http://schemas.microsoft.com/office/drawing/2014/main" xmlns="" id="{82BDF71A-DDC0-7E46-9B6E-A42D109237D2}"/>
              </a:ext>
            </a:extLst>
          </p:cNvPr>
          <p:cNvSpPr>
            <a:spLocks noChangeAspect="1" noChangeArrowheads="1"/>
          </p:cNvSpPr>
          <p:nvPr userDrawn="1"/>
        </p:nvSpPr>
        <p:spPr bwMode="auto">
          <a:xfrm>
            <a:off x="4865514" y="3789040"/>
            <a:ext cx="3752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6B2B4499-55C2-9A4F-AC06-20F310B0880F}"/>
              </a:ext>
            </a:extLst>
          </p:cNvPr>
          <p:cNvSpPr txBox="1"/>
          <p:nvPr userDrawn="1"/>
        </p:nvSpPr>
        <p:spPr>
          <a:xfrm>
            <a:off x="3405621" y="6309320"/>
            <a:ext cx="68390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Arial" charset="0"/>
                <a:cs typeface="Arial" charset="0"/>
              </a:rPr>
              <a:t>Workshop on Quantum Computing on October 23</a:t>
            </a:r>
            <a:r>
              <a:rPr kumimoji="0" lang="en-US" sz="2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Arial" charset="0"/>
                <a:cs typeface="Arial" charset="0"/>
              </a:rPr>
              <a:t>rd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Arial" charset="0"/>
                <a:cs typeface="Arial" charset="0"/>
              </a:rPr>
              <a:t> 2024</a:t>
            </a:r>
            <a:endParaRPr lang="en-US" sz="2200" b="0" i="0" dirty="0">
              <a:solidFill>
                <a:schemeClr val="bg1"/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C4699908-0107-4575-AB40-26E488B68014}"/>
              </a:ext>
            </a:extLst>
          </p:cNvPr>
          <p:cNvSpPr txBox="1"/>
          <p:nvPr userDrawn="1"/>
        </p:nvSpPr>
        <p:spPr>
          <a:xfrm>
            <a:off x="11366609" y="6250073"/>
            <a:ext cx="7200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200" b="0" i="0" dirty="0">
              <a:solidFill>
                <a:schemeClr val="bg1"/>
              </a:solidFill>
              <a:latin typeface="+mn-lt"/>
              <a:ea typeface="Arial" charset="0"/>
              <a:cs typeface="Arial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" y="0"/>
            <a:ext cx="1813738" cy="630000"/>
          </a:xfrm>
          <a:prstGeom prst="rect">
            <a:avLst/>
          </a:prstGeom>
        </p:spPr>
      </p:pic>
      <p:sp>
        <p:nvSpPr>
          <p:cNvPr id="14" name="Textfeld 13"/>
          <p:cNvSpPr txBox="1"/>
          <p:nvPr userDrawn="1"/>
        </p:nvSpPr>
        <p:spPr>
          <a:xfrm>
            <a:off x="11527531" y="6286444"/>
            <a:ext cx="651769" cy="43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1EDA2A7-3838-4291-B283-0B203F8DA824}" type="slidenum">
              <a:rPr lang="en-US" smtClean="0"/>
              <a:t>‹Nr.›</a:t>
            </a:fld>
            <a:endParaRPr lang="en-US" dirty="0"/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8000"/>
            <a:ext cx="1467512" cy="7200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3451" y="4358"/>
            <a:ext cx="792000" cy="7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69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5" r:id="rId2"/>
    <p:sldLayoutId id="2147483678" r:id="rId3"/>
    <p:sldLayoutId id="2147483674" r:id="rId4"/>
    <p:sldLayoutId id="2147483677" r:id="rId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7.png"/><Relationship Id="rId4" Type="http://schemas.openxmlformats.org/officeDocument/2006/relationships/image" Target="../media/image16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7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1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2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5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8.png"/><Relationship Id="rId5" Type="http://schemas.openxmlformats.org/officeDocument/2006/relationships/image" Target="../media/image26.wmf"/><Relationship Id="rId4" Type="http://schemas.openxmlformats.org/officeDocument/2006/relationships/oleObject" Target="../embeddings/oleObject12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31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fif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png"/><Relationship Id="rId5" Type="http://schemas.openxmlformats.org/officeDocument/2006/relationships/image" Target="../media/image11.wmf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4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3448" y="1628800"/>
            <a:ext cx="10352405" cy="3312000"/>
          </a:xfrm>
        </p:spPr>
        <p:txBody>
          <a:bodyPr anchor="t" anchorCtr="0">
            <a:normAutofit/>
          </a:bodyPr>
          <a:lstStyle/>
          <a:p>
            <a:r>
              <a:rPr lang="en-US" dirty="0" smtClean="0"/>
              <a:t>Understanding Quantum Computing</a:t>
            </a:r>
            <a:br>
              <a:rPr lang="en-US" dirty="0" smtClean="0"/>
            </a:br>
            <a:r>
              <a:rPr lang="en-US" dirty="0" smtClean="0"/>
              <a:t>Part I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Abbas Omar</a:t>
            </a:r>
            <a:br>
              <a:rPr lang="en-US" sz="3600" dirty="0" smtClean="0"/>
            </a:br>
            <a:r>
              <a:rPr lang="en-US" sz="3600" dirty="0" smtClean="0"/>
              <a:t>University of Magdeburg</a:t>
            </a:r>
            <a:endParaRPr lang="en-US" sz="36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650" y="5013176"/>
            <a:ext cx="2880000" cy="1000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04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Matrix Representation of Logic Gates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Combinational Logic Gates (No Feedback; </a:t>
            </a:r>
            <a:r>
              <a:rPr lang="en-US" smtClean="0"/>
              <a:t>No Memory)</a:t>
            </a:r>
            <a:endParaRPr lang="en-US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008521"/>
              </p:ext>
            </p:extLst>
          </p:nvPr>
        </p:nvGraphicFramePr>
        <p:xfrm>
          <a:off x="7301234" y="1916832"/>
          <a:ext cx="4267080" cy="3542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39" name="Equation" r:id="rId3" imgW="2844720" imgH="2361960" progId="Equation.DSMT4">
                  <p:embed/>
                </p:oleObj>
              </mc:Choice>
              <mc:Fallback>
                <p:oleObj name="Equation" r:id="rId3" imgW="2844720" imgH="23619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01234" y="1916832"/>
                        <a:ext cx="4267080" cy="35429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Grafik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966" y="2592010"/>
            <a:ext cx="56007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12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Combinational Logic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3-Bit Input</a:t>
            </a:r>
            <a:endParaRPr lang="en-US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966" y="2234822"/>
            <a:ext cx="4043363" cy="2543175"/>
          </a:xfrm>
          <a:prstGeom prst="rect">
            <a:avLst/>
          </a:prstGeom>
        </p:spPr>
      </p:pic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8292482"/>
              </p:ext>
            </p:extLst>
          </p:nvPr>
        </p:nvGraphicFramePr>
        <p:xfrm>
          <a:off x="6261776" y="1652410"/>
          <a:ext cx="5308560" cy="37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9" name="Equation" r:id="rId4" imgW="2654280" imgH="1854000" progId="Equation.DSMT4">
                  <p:embed/>
                </p:oleObj>
              </mc:Choice>
              <mc:Fallback>
                <p:oleObj name="Equation" r:id="rId4" imgW="2654280" imgH="1854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261776" y="1652410"/>
                        <a:ext cx="5308560" cy="37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4381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Combinational Logic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Features of Gate Matrices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Deterministic</a:t>
            </a:r>
          </a:p>
          <a:p>
            <a:pPr lvl="1"/>
            <a:r>
              <a:rPr lang="en-US" dirty="0" smtClean="0"/>
              <a:t>Usually </a:t>
            </a:r>
            <a:r>
              <a:rPr lang="en-US" dirty="0" err="1"/>
              <a:t>n</a:t>
            </a:r>
            <a:r>
              <a:rPr lang="en-US" dirty="0" err="1" smtClean="0"/>
              <a:t>onsquare</a:t>
            </a:r>
            <a:endParaRPr lang="en-US" dirty="0" smtClean="0"/>
          </a:p>
          <a:p>
            <a:pPr lvl="1"/>
            <a:r>
              <a:rPr lang="en-US" dirty="0" smtClean="0"/>
              <a:t>Usually noninvertible (Irreversible Operations)</a:t>
            </a:r>
          </a:p>
          <a:p>
            <a:pPr lvl="1"/>
            <a:r>
              <a:rPr lang="en-US" dirty="0" smtClean="0"/>
              <a:t>Entries are 1’s and 0’s</a:t>
            </a:r>
          </a:p>
          <a:p>
            <a:pPr lvl="1"/>
            <a:r>
              <a:rPr lang="en-US" dirty="0" smtClean="0"/>
              <a:t>Each column has a single 1</a:t>
            </a:r>
          </a:p>
          <a:p>
            <a:pPr lvl="1"/>
            <a:r>
              <a:rPr lang="en-US" dirty="0" smtClean="0"/>
              <a:t>Deterministic inputs </a:t>
            </a:r>
            <a:r>
              <a:rPr lang="en-US" dirty="0" smtClean="0">
                <a:sym typeface="Wingdings" panose="05000000000000000000" pitchFamily="2" charset="2"/>
              </a:rPr>
              <a:t> Deterministic outputs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Stochastic inputs  Stochastic outputs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96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Sequential Logic and LFSR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Linear Feedback Shift Register (LFSR)</a:t>
            </a:r>
          </a:p>
          <a:p>
            <a:r>
              <a:rPr lang="en-US" dirty="0" smtClean="0"/>
              <a:t>Example of dependent (coupled) bits</a:t>
            </a:r>
            <a:endParaRPr lang="en-US" dirty="0"/>
          </a:p>
          <a:p>
            <a:r>
              <a:rPr lang="en-US" dirty="0" smtClean="0"/>
              <a:t>Function: Generating </a:t>
            </a:r>
            <a:r>
              <a:rPr lang="en-US" dirty="0"/>
              <a:t>p</a:t>
            </a:r>
            <a:r>
              <a:rPr lang="en-US" dirty="0" smtClean="0"/>
              <a:t>seudorandom </a:t>
            </a:r>
            <a:r>
              <a:rPr lang="en-US" dirty="0"/>
              <a:t>b</a:t>
            </a:r>
            <a:r>
              <a:rPr lang="en-US" dirty="0" smtClean="0"/>
              <a:t>it sequences</a:t>
            </a:r>
            <a:endParaRPr lang="en-US" dirty="0"/>
          </a:p>
          <a:p>
            <a:r>
              <a:rPr lang="en-US" dirty="0" smtClean="0"/>
              <a:t>Randomness is limited (sequences </a:t>
            </a:r>
            <a:r>
              <a:rPr lang="en-US" smtClean="0"/>
              <a:t>are cyclic)</a:t>
            </a:r>
            <a:endParaRPr lang="en-US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445" y="3506410"/>
            <a:ext cx="7200000" cy="2225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39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Sequential Logic and LFSR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Gate state evolves in time, clock triggers the state change</a:t>
            </a:r>
            <a:endParaRPr lang="en-US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7384038"/>
              </p:ext>
            </p:extLst>
          </p:nvPr>
        </p:nvGraphicFramePr>
        <p:xfrm>
          <a:off x="2117765" y="1897052"/>
          <a:ext cx="8127360" cy="4088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47" name="Equation" r:id="rId3" imgW="4063680" imgH="2044440" progId="Equation.DSMT4">
                  <p:embed/>
                </p:oleObj>
              </mc:Choice>
              <mc:Fallback>
                <p:oleObj name="Equation" r:id="rId3" imgW="4063680" imgH="2044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7765" y="1897052"/>
                        <a:ext cx="8127360" cy="40888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7785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ATTENTION!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Rechteck 4"/>
          <p:cNvSpPr/>
          <p:nvPr/>
        </p:nvSpPr>
        <p:spPr>
          <a:xfrm rot="1283601">
            <a:off x="659030" y="2967335"/>
            <a:ext cx="1086124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State Vector and Gate Matrix are defined differently for Sequential Logic</a:t>
            </a:r>
            <a:endParaRPr lang="en-US" sz="28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5474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Sequential Logic and LFSR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Cyclic States</a:t>
            </a:r>
          </a:p>
          <a:p>
            <a:r>
              <a:rPr lang="en-US" dirty="0" smtClean="0"/>
              <a:t>States (pseudorandom bit sequences) depend on the initialization sequence </a:t>
            </a:r>
            <a:r>
              <a:rPr lang="en-US" b="1" dirty="0" smtClean="0"/>
              <a:t>b</a:t>
            </a:r>
            <a:r>
              <a:rPr lang="en-US" baseline="-25000" dirty="0" smtClean="0"/>
              <a:t>0</a:t>
            </a:r>
          </a:p>
          <a:p>
            <a:endParaRPr lang="en-US" baseline="-25000" dirty="0"/>
          </a:p>
          <a:p>
            <a:endParaRPr lang="en-US" baseline="-25000" dirty="0" smtClean="0"/>
          </a:p>
          <a:p>
            <a:endParaRPr lang="en-US" baseline="-25000" dirty="0"/>
          </a:p>
          <a:p>
            <a:r>
              <a:rPr lang="en-US" dirty="0" smtClean="0"/>
              <a:t>Maximum cycle length corresponds to generating all possible states except for the all-zero state</a:t>
            </a:r>
            <a:endParaRPr lang="en-US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5540081"/>
              </p:ext>
            </p:extLst>
          </p:nvPr>
        </p:nvGraphicFramePr>
        <p:xfrm>
          <a:off x="5264171" y="2913816"/>
          <a:ext cx="1650960" cy="558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53" name="Equation" r:id="rId3" imgW="825480" imgH="279360" progId="Equation.DSMT4">
                  <p:embed/>
                </p:oleObj>
              </mc:Choice>
              <mc:Fallback>
                <p:oleObj name="Equation" r:id="rId3" imgW="825480" imgH="279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64171" y="2913816"/>
                        <a:ext cx="1650960" cy="5587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13362"/>
              </p:ext>
            </p:extLst>
          </p:nvPr>
        </p:nvGraphicFramePr>
        <p:xfrm>
          <a:off x="3425645" y="5157192"/>
          <a:ext cx="5511600" cy="48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54" name="Equation" r:id="rId5" imgW="2755800" imgH="241200" progId="Equation.DSMT4">
                  <p:embed/>
                </p:oleObj>
              </mc:Choice>
              <mc:Fallback>
                <p:oleObj name="Equation" r:id="rId5" imgW="275580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25645" y="5157192"/>
                        <a:ext cx="5511600" cy="482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804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Introducing Quantum Gates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Classical Combinational-Logic Gates</a:t>
            </a:r>
          </a:p>
          <a:p>
            <a:pPr lvl="1"/>
            <a:r>
              <a:rPr lang="en-US" dirty="0" smtClean="0"/>
              <a:t>Input and output variables are physically different (different wires)</a:t>
            </a:r>
          </a:p>
          <a:p>
            <a:pPr lvl="1"/>
            <a:r>
              <a:rPr lang="en-US" dirty="0" smtClean="0"/>
              <a:t>Their numbers are not necessarily equal</a:t>
            </a:r>
          </a:p>
          <a:p>
            <a:pPr lvl="1"/>
            <a:r>
              <a:rPr lang="en-US" dirty="0" smtClean="0"/>
              <a:t>Output changes simultaneously with input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445" y="3861048"/>
            <a:ext cx="4320000" cy="1628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45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Introducing Quantum Gates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Attributes of Quantum Gates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Single set of variables (</a:t>
            </a:r>
            <a:r>
              <a:rPr lang="en-US" b="1" dirty="0" smtClean="0"/>
              <a:t>qubits</a:t>
            </a:r>
            <a:r>
              <a:rPr lang="en-US" dirty="0" smtClean="0"/>
              <a:t>) for both input and output</a:t>
            </a:r>
          </a:p>
          <a:p>
            <a:pPr lvl="1"/>
            <a:r>
              <a:rPr lang="en-US" dirty="0" smtClean="0"/>
              <a:t>Quantum gates are just the time evolution of these variables</a:t>
            </a:r>
          </a:p>
          <a:p>
            <a:pPr lvl="1"/>
            <a:r>
              <a:rPr lang="en-US" dirty="0" smtClean="0"/>
              <a:t>Number of input and output variables is the same</a:t>
            </a:r>
          </a:p>
          <a:p>
            <a:pPr lvl="1"/>
            <a:r>
              <a:rPr lang="en-US" dirty="0" smtClean="0"/>
              <a:t>Gate matrix is square</a:t>
            </a:r>
          </a:p>
          <a:p>
            <a:pPr lvl="1"/>
            <a:r>
              <a:rPr lang="en-US" dirty="0" smtClean="0"/>
              <a:t>For a clock period T</a:t>
            </a:r>
            <a:r>
              <a:rPr lang="en-US" baseline="-25000" dirty="0" smtClean="0"/>
              <a:t>c </a:t>
            </a:r>
            <a:r>
              <a:rPr lang="en-US" dirty="0" smtClean="0"/>
              <a:t>, the values at t=0 represent the input, and those at t=T</a:t>
            </a:r>
            <a:r>
              <a:rPr lang="en-US" baseline="-25000" dirty="0" smtClean="0"/>
              <a:t>c</a:t>
            </a:r>
            <a:r>
              <a:rPr lang="en-US" dirty="0" smtClean="0"/>
              <a:t>  represent the output</a:t>
            </a:r>
          </a:p>
          <a:p>
            <a:pPr lvl="1"/>
            <a:r>
              <a:rPr lang="en-US" dirty="0" smtClean="0"/>
              <a:t>Therefore, the gate operation is a </a:t>
            </a:r>
            <a:r>
              <a:rPr lang="en-US" b="1" dirty="0" smtClean="0"/>
              <a:t>temporal</a:t>
            </a:r>
            <a:r>
              <a:rPr lang="en-US" dirty="0" smtClean="0"/>
              <a:t> </a:t>
            </a:r>
            <a:r>
              <a:rPr lang="en-US" smtClean="0"/>
              <a:t>(evolution) process</a:t>
            </a:r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60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Introducing Quantum Gates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Attributes of Quantum Gates</a:t>
            </a:r>
          </a:p>
          <a:p>
            <a:endParaRPr lang="en-US" dirty="0" smtClean="0"/>
          </a:p>
          <a:p>
            <a:pPr lvl="1"/>
            <a:r>
              <a:rPr lang="en-US" b="1" dirty="0"/>
              <a:t>Direct</a:t>
            </a:r>
            <a:r>
              <a:rPr lang="en-US" dirty="0"/>
              <a:t> and </a:t>
            </a:r>
            <a:r>
              <a:rPr lang="en-US" b="1" i="1" dirty="0"/>
              <a:t>inverse</a:t>
            </a:r>
            <a:r>
              <a:rPr lang="en-US" dirty="0"/>
              <a:t> gate operations are </a:t>
            </a:r>
            <a:r>
              <a:rPr lang="en-US" b="1" dirty="0"/>
              <a:t>forward</a:t>
            </a:r>
            <a:r>
              <a:rPr lang="en-US" dirty="0"/>
              <a:t> and </a:t>
            </a:r>
            <a:r>
              <a:rPr lang="en-US" b="1" i="1" dirty="0"/>
              <a:t>reverse</a:t>
            </a:r>
            <a:r>
              <a:rPr lang="en-US" dirty="0"/>
              <a:t> time </a:t>
            </a:r>
            <a:r>
              <a:rPr lang="en-US" dirty="0" smtClean="0"/>
              <a:t>evolutions</a:t>
            </a:r>
            <a:endParaRPr lang="en-US" dirty="0"/>
          </a:p>
          <a:p>
            <a:pPr lvl="1"/>
            <a:r>
              <a:rPr lang="en-US" dirty="0" smtClean="0"/>
              <a:t>Exchanging input and output variables corresponds to </a:t>
            </a:r>
            <a:r>
              <a:rPr lang="en-US" b="1" dirty="0" smtClean="0"/>
              <a:t>transposing</a:t>
            </a:r>
            <a:r>
              <a:rPr lang="en-US" dirty="0" smtClean="0"/>
              <a:t> the gate matrix</a:t>
            </a:r>
          </a:p>
          <a:p>
            <a:pPr lvl="1"/>
            <a:r>
              <a:rPr lang="en-US" dirty="0" smtClean="0"/>
              <a:t>Inverse matrix is therefore the conjugate transpose of the direct matrix</a:t>
            </a:r>
          </a:p>
          <a:p>
            <a:pPr lvl="1"/>
            <a:r>
              <a:rPr lang="en-US" dirty="0" smtClean="0"/>
              <a:t>Gate matrix is </a:t>
            </a:r>
            <a:r>
              <a:rPr lang="en-US" b="1" dirty="0" smtClean="0"/>
              <a:t>unitary</a:t>
            </a:r>
          </a:p>
          <a:p>
            <a:pPr marL="457200" lvl="1" indent="0">
              <a:buNone/>
            </a:pPr>
            <a:endParaRPr lang="en-US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1561797"/>
              </p:ext>
            </p:extLst>
          </p:nvPr>
        </p:nvGraphicFramePr>
        <p:xfrm>
          <a:off x="5289731" y="5004000"/>
          <a:ext cx="1599840" cy="558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9" name="Equation" r:id="rId3" imgW="799920" imgH="279360" progId="Equation.DSMT4">
                  <p:embed/>
                </p:oleObj>
              </mc:Choice>
              <mc:Fallback>
                <p:oleObj name="Equation" r:id="rId3" imgW="799920" imgH="279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89731" y="5004000"/>
                        <a:ext cx="1599840" cy="5587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2056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anchor="t" anchorCtr="0">
            <a:normAutofit fontScale="92500" lnSpcReduction="2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Binary Computing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Logic Gates and </a:t>
            </a:r>
            <a:r>
              <a:rPr lang="en-US" b="1" dirty="0">
                <a:solidFill>
                  <a:srgbClr val="FF0000"/>
                </a:solidFill>
              </a:rPr>
              <a:t>Bit Representation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Dependent and Independent Bits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Matrix Representation of Logic Gates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Classical Harmonic Oscillator</a:t>
            </a:r>
          </a:p>
          <a:p>
            <a:r>
              <a:rPr lang="en-US" dirty="0" smtClean="0"/>
              <a:t>Quantum Harmonic Oscillator and the Qubit</a:t>
            </a:r>
          </a:p>
          <a:p>
            <a:r>
              <a:rPr lang="en-US" dirty="0" smtClean="0"/>
              <a:t>Superconducting </a:t>
            </a:r>
            <a:r>
              <a:rPr lang="en-US" dirty="0" err="1" smtClean="0"/>
              <a:t>Transmons</a:t>
            </a:r>
            <a:r>
              <a:rPr lang="en-US" dirty="0" smtClean="0"/>
              <a:t> as Qubits</a:t>
            </a:r>
          </a:p>
          <a:p>
            <a:r>
              <a:rPr lang="en-US" dirty="0"/>
              <a:t>Quantum Gates</a:t>
            </a:r>
          </a:p>
          <a:p>
            <a:r>
              <a:rPr lang="en-US" dirty="0" smtClean="0"/>
              <a:t>Control and Readout of Qubits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Conclusions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08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Classical is a Special Case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Classical Gate Matrices</a:t>
            </a:r>
          </a:p>
          <a:p>
            <a:pPr lvl="1"/>
            <a:r>
              <a:rPr lang="en-US" dirty="0" smtClean="0"/>
              <a:t>Entries are 1’s and 0’s</a:t>
            </a:r>
          </a:p>
          <a:p>
            <a:pPr lvl="1"/>
            <a:r>
              <a:rPr lang="en-US" dirty="0" smtClean="0"/>
              <a:t>Each column is a </a:t>
            </a:r>
            <a:r>
              <a:rPr lang="en-US" b="1" dirty="0" smtClean="0"/>
              <a:t>unit vector</a:t>
            </a:r>
            <a:r>
              <a:rPr lang="en-US" dirty="0" smtClean="0"/>
              <a:t> (contains a single 1)</a:t>
            </a:r>
          </a:p>
          <a:p>
            <a:pPr lvl="1"/>
            <a:r>
              <a:rPr lang="en-US" dirty="0" smtClean="0"/>
              <a:t>Can always be made unitary (e.g. by adding dummy variables)</a:t>
            </a:r>
          </a:p>
          <a:p>
            <a:pPr lvl="1"/>
            <a:r>
              <a:rPr lang="en-US" dirty="0" smtClean="0"/>
              <a:t>Deterministic input </a:t>
            </a:r>
            <a:r>
              <a:rPr lang="en-US" dirty="0" smtClean="0">
                <a:sym typeface="Wingdings" panose="05000000000000000000" pitchFamily="2" charset="2"/>
              </a:rPr>
              <a:t> Deterministic output</a:t>
            </a:r>
            <a:endParaRPr lang="en-US" dirty="0" smtClean="0"/>
          </a:p>
          <a:p>
            <a:r>
              <a:rPr lang="en-US" dirty="0" smtClean="0"/>
              <a:t>Quantum Gate Matrices</a:t>
            </a:r>
          </a:p>
          <a:p>
            <a:pPr lvl="1"/>
            <a:r>
              <a:rPr lang="en-US" dirty="0" smtClean="0"/>
              <a:t>Unitary</a:t>
            </a:r>
          </a:p>
          <a:p>
            <a:pPr lvl="1"/>
            <a:r>
              <a:rPr lang="en-US" dirty="0" smtClean="0"/>
              <a:t>Deterministic input </a:t>
            </a:r>
            <a:r>
              <a:rPr lang="en-US" dirty="0" smtClean="0">
                <a:sym typeface="Wingdings" panose="05000000000000000000" pitchFamily="2" charset="2"/>
              </a:rPr>
              <a:t> Deterministic or </a:t>
            </a:r>
            <a:r>
              <a:rPr lang="en-US" b="1" dirty="0" smtClean="0">
                <a:sym typeface="Wingdings" panose="05000000000000000000" pitchFamily="2" charset="2"/>
              </a:rPr>
              <a:t>Stochastic</a:t>
            </a:r>
            <a:r>
              <a:rPr lang="en-US" dirty="0" smtClean="0">
                <a:sym typeface="Wingdings" panose="05000000000000000000" pitchFamily="2" charset="2"/>
              </a:rPr>
              <a:t> output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Much higher </a:t>
            </a:r>
            <a:r>
              <a:rPr lang="en-US" b="1" dirty="0" smtClean="0">
                <a:sym typeface="Wingdings" panose="05000000000000000000" pitchFamily="2" charset="2"/>
              </a:rPr>
              <a:t>Randomness</a:t>
            </a:r>
            <a:r>
              <a:rPr lang="en-US" dirty="0" smtClean="0">
                <a:sym typeface="Wingdings" panose="05000000000000000000" pitchFamily="2" charset="2"/>
              </a:rPr>
              <a:t> as compared to classical sequential logic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8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Converting Classical into Quantum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Classical XOR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Equivalent Quantum Gate CNOT (Controlled NOT)</a:t>
            </a:r>
            <a:endParaRPr lang="en-US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2201" y="1028494"/>
            <a:ext cx="2457450" cy="1866900"/>
          </a:xfrm>
          <a:prstGeom prst="rect">
            <a:avLst/>
          </a:prstGeom>
        </p:spPr>
      </p:pic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4163012"/>
              </p:ext>
            </p:extLst>
          </p:nvPr>
        </p:nvGraphicFramePr>
        <p:xfrm>
          <a:off x="6363336" y="1503834"/>
          <a:ext cx="52070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67" name="Equation" r:id="rId4" imgW="2603160" imgH="457200" progId="Equation.DSMT4">
                  <p:embed/>
                </p:oleObj>
              </mc:Choice>
              <mc:Fallback>
                <p:oleObj name="Equation" r:id="rId4" imgW="260316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363336" y="1503834"/>
                        <a:ext cx="52070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Grafik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445" y="3885932"/>
            <a:ext cx="7200000" cy="21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56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Converting Classical into Quantum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Equivalent Quantum Matrices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Square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Unitary </a:t>
            </a:r>
            <a:r>
              <a:rPr lang="en-US" dirty="0" smtClean="0">
                <a:sym typeface="Wingdings" panose="05000000000000000000" pitchFamily="2" charset="2"/>
              </a:rPr>
              <a:t> invertible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Columns are </a:t>
            </a:r>
            <a:r>
              <a:rPr lang="en-US" b="1" dirty="0" smtClean="0"/>
              <a:t>all</a:t>
            </a:r>
            <a:r>
              <a:rPr lang="en-US" dirty="0" smtClean="0"/>
              <a:t> unit vectors (no repetition!)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Number of different matrices is 2</a:t>
            </a:r>
            <a:r>
              <a:rPr lang="en-US" baseline="30000" dirty="0" smtClean="0"/>
              <a:t>n</a:t>
            </a:r>
            <a:r>
              <a:rPr lang="en-US" dirty="0" smtClean="0"/>
              <a:t>! (n: number of </a:t>
            </a:r>
            <a:r>
              <a:rPr lang="en-US" dirty="0" err="1"/>
              <a:t>Q</a:t>
            </a:r>
            <a:r>
              <a:rPr lang="en-US" dirty="0" err="1" smtClean="0"/>
              <a:t>bits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89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Classical Harmonic Oscillator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Known Examples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Characterized by a “Simple Harmonic Motion”</a:t>
            </a:r>
            <a:endParaRPr lang="en-US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744" y="2246410"/>
            <a:ext cx="5179401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49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Classical Harmonic Oscillator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Mass on a Spring</a:t>
            </a:r>
            <a:endParaRPr lang="en-US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651" y="1912789"/>
            <a:ext cx="6480000" cy="4073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19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Classical Quantum Oscillator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Features</a:t>
            </a:r>
            <a:endParaRPr lang="en-US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0947843"/>
              </p:ext>
            </p:extLst>
          </p:nvPr>
        </p:nvGraphicFramePr>
        <p:xfrm>
          <a:off x="2787651" y="2204864"/>
          <a:ext cx="6604000" cy="335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1" name="Equation" r:id="rId3" imgW="3301920" imgH="1676160" progId="Equation.DSMT4">
                  <p:embed/>
                </p:oleObj>
              </mc:Choice>
              <mc:Fallback>
                <p:oleObj name="Equation" r:id="rId3" imgW="3301920" imgH="1676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87651" y="2204864"/>
                        <a:ext cx="6604000" cy="3352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0771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 of Potential Well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object (particle) is trapped within the potential well</a:t>
            </a:r>
            <a:endParaRPr lang="en-US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9651" y="2060848"/>
            <a:ext cx="5760000" cy="3587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38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general overview on Quantum Computing has been given</a:t>
            </a:r>
          </a:p>
          <a:p>
            <a:r>
              <a:rPr lang="en-US" dirty="0" smtClean="0"/>
              <a:t>Classical combinational and sequential gates have been compared</a:t>
            </a:r>
          </a:p>
          <a:p>
            <a:r>
              <a:rPr lang="en-US" dirty="0" smtClean="0"/>
              <a:t>Quantum counterparts of combinational gates have been introduced and discussed</a:t>
            </a:r>
          </a:p>
          <a:p>
            <a:r>
              <a:rPr lang="en-US" dirty="0" err="1" smtClean="0"/>
              <a:t>Transmon</a:t>
            </a:r>
            <a:r>
              <a:rPr lang="en-US" dirty="0" smtClean="0"/>
              <a:t> realization of a single qubit has been analyzed</a:t>
            </a:r>
          </a:p>
          <a:p>
            <a:r>
              <a:rPr lang="en-US" dirty="0" smtClean="0"/>
              <a:t>Control and Readout of a single </a:t>
            </a:r>
            <a:r>
              <a:rPr lang="en-US" dirty="0" err="1" smtClean="0"/>
              <a:t>Transmon</a:t>
            </a:r>
            <a:r>
              <a:rPr lang="en-US" dirty="0"/>
              <a:t> </a:t>
            </a:r>
            <a:r>
              <a:rPr lang="en-US" dirty="0" smtClean="0"/>
              <a:t>qubit have </a:t>
            </a:r>
            <a:r>
              <a:rPr lang="en-US" smtClean="0"/>
              <a:t>been presented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00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Computing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Number Representations</a:t>
            </a:r>
          </a:p>
          <a:p>
            <a:pPr lvl="1"/>
            <a:r>
              <a:rPr lang="en-US" dirty="0" smtClean="0"/>
              <a:t>Decimal: 0,1,2,3,4,5,6,7,8,9 (10 Symbols)</a:t>
            </a:r>
          </a:p>
          <a:p>
            <a:pPr lvl="1"/>
            <a:r>
              <a:rPr lang="en-US" dirty="0" smtClean="0"/>
              <a:t>Hexadecimal: 0,1,2,3,4,5,6,7,8,9,A,B,C,D,E,F (16 Symbols)</a:t>
            </a:r>
          </a:p>
          <a:p>
            <a:pPr lvl="1"/>
            <a:r>
              <a:rPr lang="en-US" dirty="0" smtClean="0"/>
              <a:t>Octave: 0,1,2,3,4,5,6,7 (8 Symbols)</a:t>
            </a:r>
          </a:p>
          <a:p>
            <a:pPr lvl="1"/>
            <a:r>
              <a:rPr lang="en-US" dirty="0" smtClean="0"/>
              <a:t>Binary: 0,1 (2 Symbols)</a:t>
            </a:r>
          </a:p>
          <a:p>
            <a:pPr marL="514350" indent="-457200"/>
            <a:endParaRPr lang="en-US" dirty="0" smtClean="0"/>
          </a:p>
          <a:p>
            <a:pPr marL="514350" indent="-457200"/>
            <a:r>
              <a:rPr lang="en-US" dirty="0" smtClean="0"/>
              <a:t>Basic Operations: Addition and Multiplication</a:t>
            </a:r>
          </a:p>
          <a:p>
            <a:pPr marL="914400" lvl="1" indent="-457200"/>
            <a:r>
              <a:rPr lang="en-US" dirty="0" smtClean="0"/>
              <a:t>Binary Multiplication: Addition + Shift Register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7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 Gates and </a:t>
            </a:r>
            <a:r>
              <a:rPr lang="en-US" smtClean="0"/>
              <a:t>Shift Register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Logic Gates: </a:t>
            </a:r>
            <a:r>
              <a:rPr lang="en-US" dirty="0"/>
              <a:t>AND, </a:t>
            </a:r>
            <a:r>
              <a:rPr lang="en-US" dirty="0" smtClean="0"/>
              <a:t>OR, </a:t>
            </a:r>
            <a:r>
              <a:rPr lang="en-US" dirty="0"/>
              <a:t>XOR, </a:t>
            </a:r>
            <a:r>
              <a:rPr lang="en-US" dirty="0" smtClean="0"/>
              <a:t>NAND, </a:t>
            </a:r>
            <a:r>
              <a:rPr lang="en-US" dirty="0"/>
              <a:t>NOR, </a:t>
            </a:r>
            <a:r>
              <a:rPr lang="en-US" dirty="0" smtClean="0"/>
              <a:t>XNOR, NOT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Shift Register</a:t>
            </a:r>
            <a:endParaRPr lang="en-US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651" y="4223605"/>
            <a:ext cx="2981325" cy="153352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114" y="4366479"/>
            <a:ext cx="3667125" cy="124777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551" y="1916832"/>
            <a:ext cx="3124200" cy="146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29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Probabilistic Bit Representation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/>
          </p:nvPr>
        </p:nvGraphicFramePr>
        <p:xfrm>
          <a:off x="3578526" y="853440"/>
          <a:ext cx="5205838" cy="51746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67" name="Equation" r:id="rId3" imgW="4267080" imgH="4241520" progId="Equation.DSMT4">
                  <p:embed/>
                </p:oleObj>
              </mc:Choice>
              <mc:Fallback>
                <p:oleObj name="Equation" r:id="rId3" imgW="4267080" imgH="42415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78526" y="853440"/>
                        <a:ext cx="5205838" cy="51746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7145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Deterministic vs. Probabilistic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Deterministic is a special case </a:t>
            </a:r>
            <a:r>
              <a:rPr lang="en-US" smtClean="0"/>
              <a:t>of Probabilistic</a:t>
            </a:r>
          </a:p>
          <a:p>
            <a:endParaRPr lang="en-US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4261761"/>
              </p:ext>
            </p:extLst>
          </p:nvPr>
        </p:nvGraphicFramePr>
        <p:xfrm>
          <a:off x="4678766" y="2025932"/>
          <a:ext cx="3005358" cy="39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" name="Equation" r:id="rId3" imgW="2158920" imgH="2844720" progId="Equation.DSMT4">
                  <p:embed/>
                </p:oleObj>
              </mc:Choice>
              <mc:Fallback>
                <p:oleObj name="Equation" r:id="rId3" imgW="2158920" imgH="2844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78766" y="2025932"/>
                        <a:ext cx="3005358" cy="396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0247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Dependent and Independent Bits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Independent Bits: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Example: Flipping two coins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0336" y="1435678"/>
            <a:ext cx="3240000" cy="2223764"/>
          </a:xfrm>
          <a:prstGeom prst="rect">
            <a:avLst/>
          </a:prstGeom>
        </p:spPr>
      </p:pic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1328651" y="1988840"/>
          <a:ext cx="3200400" cy="1117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9" name="Equation" r:id="rId4" imgW="1600200" imgH="558720" progId="Equation.DSMT4">
                  <p:embed/>
                </p:oleObj>
              </mc:Choice>
              <mc:Fallback>
                <p:oleObj name="Equation" r:id="rId4" imgW="1600200" imgH="55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28651" y="1988840"/>
                        <a:ext cx="3200400" cy="11174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Grafik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576" y="3739711"/>
            <a:ext cx="2520000" cy="2165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Dependent and Independent Bits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Combining Independent Bits: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491875"/>
              </p:ext>
            </p:extLst>
          </p:nvPr>
        </p:nvGraphicFramePr>
        <p:xfrm>
          <a:off x="4391025" y="1719263"/>
          <a:ext cx="3581400" cy="426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" name="Equation" r:id="rId3" imgW="1790640" imgH="2133360" progId="Equation.DSMT4">
                  <p:embed/>
                </p:oleObj>
              </mc:Choice>
              <mc:Fallback>
                <p:oleObj name="Equation" r:id="rId3" imgW="1790640" imgH="2133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91025" y="1719263"/>
                        <a:ext cx="3581400" cy="426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0411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Bit Coupling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Independent (uncoupled) bits cannot offer: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Remember the term “</a:t>
            </a:r>
            <a:r>
              <a:rPr lang="en-US" b="1" dirty="0" smtClean="0"/>
              <a:t>Entanglement</a:t>
            </a:r>
            <a:r>
              <a:rPr lang="en-US" dirty="0" smtClean="0"/>
              <a:t>”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9261981"/>
              </p:ext>
            </p:extLst>
          </p:nvPr>
        </p:nvGraphicFramePr>
        <p:xfrm>
          <a:off x="4800395" y="2132856"/>
          <a:ext cx="2762100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2" name="Equation" r:id="rId3" imgW="1104840" imgH="914400" progId="Equation.DSMT4">
                  <p:embed/>
                </p:oleObj>
              </mc:Choice>
              <mc:Fallback>
                <p:oleObj name="Equation" r:id="rId3" imgW="1104840" imgH="914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800395" y="2132856"/>
                        <a:ext cx="2762100" cy="2286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2317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aster">
  <a:themeElements>
    <a:clrScheme name="Custom 4">
      <a:dk1>
        <a:srgbClr val="000000"/>
      </a:dk1>
      <a:lt1>
        <a:srgbClr val="FFFFFF"/>
      </a:lt1>
      <a:dk2>
        <a:srgbClr val="134256"/>
      </a:dk2>
      <a:lt2>
        <a:srgbClr val="197084"/>
      </a:lt2>
      <a:accent1>
        <a:srgbClr val="4EB749"/>
      </a:accent1>
      <a:accent2>
        <a:srgbClr val="58AECA"/>
      </a:accent2>
      <a:accent3>
        <a:srgbClr val="8BB44C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82049413-2d3e-4083-a592-ac23f9157539" origin="userSelected">
  <element uid="ee71e43c-6952-4aa0-ba93-1c3981439a05" value=""/>
</sisl>
</file>

<file path=customXml/item2.xml><?xml version="1.0" encoding="utf-8"?>
<WrappedLabelHistory xmlns:xsi="http://www.w3.org/2001/XMLSchema-instance" xmlns:xsd="http://www.w3.org/2001/XMLSchema" xmlns="http://www.boldonjames.com/2016/02/Classifier/internal/wrappedLabelHistory">
  <Value>PD94bWwgdmVyc2lvbj0iMS4wIiBlbmNvZGluZz0idXMtYXNjaWkiPz48bGFiZWxIaXN0b3J5IHhtbG5zOnhzaT0iaHR0cDovL3d3dy53My5vcmcvMjAwMS9YTUxTY2hlbWEtaW5zdGFuY2UiIHhtbG5zOnhzZD0iaHR0cDovL3d3dy53My5vcmcvMjAwMS9YTUxTY2hlbWEiIHhtbG5zPSJodHRwOi8vd3d3LmJvbGRvbmphbWVzLmNvbS8yMDE2LzAyL0NsYXNzaWZpZXIvaW50ZXJuYWwvbGFiZWxIaXN0b3J5Ij48aXRlbT48c2lzbCBzaXNsVmVyc2lvbj0iMCIgcG9saWN5PSI4MjA0OTQxMy0yZDNlLTQwODMtYTU5Mi1hYzIzZjkxNTc1MzkiIG9yaWdpbj0idXNlclNlbGVjdGVkIj48ZWxlbWVudCB1aWQ9ImVlNzFlNDNjLTY5NTItNGFhMC1iYTkzLTFjMzk4MTQzOWEwNSIgdmFsdWU9IiIgeG1sbnM9Imh0dHA6Ly93d3cuYm9sZG9uamFtZXMuY29tLzIwMDgvMDEvc2llL2ludGVybmFsL2xhYmVsIiAvPjwvc2lzbD48VXNlck5hbWU+Q09SUFxzc2NoYWZlcjwvVXNlck5hbWU+PERhdGVUaW1lPjEvMzEvMjAyMiAyOjI0OjMyIFBNPC9EYXRlVGltZT48TGFiZWxTdHJpbmc+VU5SRVNUUklDVEVEPC9MYWJlbFN0cmluZz48L2l0ZW0+PC9sYWJlbEhpc3Rvcnk+</Value>
</WrappedLabelHistory>
</file>

<file path=customXml/itemProps1.xml><?xml version="1.0" encoding="utf-8"?>
<ds:datastoreItem xmlns:ds="http://schemas.openxmlformats.org/officeDocument/2006/customXml" ds:itemID="{69DAD719-8749-44F2-8E97-D7A36DF157BD}">
  <ds:schemaRefs>
    <ds:schemaRef ds:uri="http://www.w3.org/2001/XMLSchema"/>
    <ds:schemaRef ds:uri="http://www.boldonjames.com/2008/01/sie/internal/label"/>
  </ds:schemaRefs>
</ds:datastoreItem>
</file>

<file path=customXml/itemProps2.xml><?xml version="1.0" encoding="utf-8"?>
<ds:datastoreItem xmlns:ds="http://schemas.openxmlformats.org/officeDocument/2006/customXml" ds:itemID="{AA38CAB6-BA59-4EFF-BC77-3EEBA2595D34}">
  <ds:schemaRefs>
    <ds:schemaRef ds:uri="http://www.w3.org/2001/XMLSchema"/>
    <ds:schemaRef ds:uri="http://www.boldonjames.com/2016/02/Classifier/internal/wrappedLabelHistory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654</Words>
  <Application>Microsoft Office PowerPoint</Application>
  <PresentationFormat>Benutzerdefiniert</PresentationFormat>
  <Paragraphs>177</Paragraphs>
  <Slides>27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33" baseType="lpstr">
      <vt:lpstr>Arial</vt:lpstr>
      <vt:lpstr>Calibri</vt:lpstr>
      <vt:lpstr>Franklin Gothic Medium Cond</vt:lpstr>
      <vt:lpstr>Wingdings</vt:lpstr>
      <vt:lpstr>1_Master</vt:lpstr>
      <vt:lpstr>Equation</vt:lpstr>
      <vt:lpstr>Understanding Quantum Computing Part I  Abbas Omar University of Magdeburg</vt:lpstr>
      <vt:lpstr>Contents</vt:lpstr>
      <vt:lpstr>Binary Computing</vt:lpstr>
      <vt:lpstr>Logic Gates and Shift Register</vt:lpstr>
      <vt:lpstr>Probabilistic Bit Representation</vt:lpstr>
      <vt:lpstr>Deterministic vs. Probabilistic</vt:lpstr>
      <vt:lpstr>Dependent and Independent Bits</vt:lpstr>
      <vt:lpstr>Dependent and Independent Bits</vt:lpstr>
      <vt:lpstr>Bit Coupling</vt:lpstr>
      <vt:lpstr>Matrix Representation of Logic Gates</vt:lpstr>
      <vt:lpstr>Combinational Logic</vt:lpstr>
      <vt:lpstr>Combinational Logic</vt:lpstr>
      <vt:lpstr>Sequential Logic and LFSR</vt:lpstr>
      <vt:lpstr>Sequential Logic and LFSR</vt:lpstr>
      <vt:lpstr>ATTENTION!</vt:lpstr>
      <vt:lpstr>Sequential Logic and LFSR</vt:lpstr>
      <vt:lpstr>Introducing Quantum Gates</vt:lpstr>
      <vt:lpstr>Introducing Quantum Gates</vt:lpstr>
      <vt:lpstr>Introducing Quantum Gates</vt:lpstr>
      <vt:lpstr>Classical is a Special Case</vt:lpstr>
      <vt:lpstr>Converting Classical into Quantum</vt:lpstr>
      <vt:lpstr>Converting Classical into Quantum</vt:lpstr>
      <vt:lpstr>Classical Harmonic Oscillator</vt:lpstr>
      <vt:lpstr>Classical Harmonic Oscillator</vt:lpstr>
      <vt:lpstr>Classical Quantum Oscillator</vt:lpstr>
      <vt:lpstr>Concept of Potential Well</vt:lpstr>
      <vt:lpstr>Conclusions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Elsie Vega</dc:creator>
  <cp:keywords/>
  <dc:description/>
  <cp:lastModifiedBy>Abbas Omar</cp:lastModifiedBy>
  <cp:revision>488</cp:revision>
  <dcterms:modified xsi:type="dcterms:W3CDTF">2024-10-21T07:17:27Z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8a3e6126-9483-4146-8a02-409e5de15c9a</vt:lpwstr>
  </property>
  <property fmtid="{D5CDD505-2E9C-101B-9397-08002B2CF9AE}" pid="3" name="bjClsUserRVM">
    <vt:lpwstr>[]</vt:lpwstr>
  </property>
  <property fmtid="{D5CDD505-2E9C-101B-9397-08002B2CF9AE}" pid="4" name="bjSaver">
    <vt:lpwstr>2PUZuWYN1+Nhr47AELZ+crj8ZqDL4OE6</vt:lpwstr>
  </property>
  <property fmtid="{D5CDD505-2E9C-101B-9397-08002B2CF9AE}" pid="5" name="bjDocumentLabelXML">
    <vt:lpwstr>&lt;?xml version="1.0" encoding="us-ascii"?&gt;&lt;sisl xmlns:xsi="http://www.w3.org/2001/XMLSchema-instance" xmlns:xsd="http://www.w3.org/2001/XMLSchema" sislVersion="0" policy="82049413-2d3e-4083-a592-ac23f9157539" origin="userSelected" xmlns="http://www.boldonj</vt:lpwstr>
  </property>
  <property fmtid="{D5CDD505-2E9C-101B-9397-08002B2CF9AE}" pid="6" name="bjDocumentLabelXML-0">
    <vt:lpwstr>ames.com/2008/01/sie/internal/label"&gt;&lt;element uid="ee71e43c-6952-4aa0-ba93-1c3981439a05" value="" /&gt;&lt;/sisl&gt;</vt:lpwstr>
  </property>
  <property fmtid="{D5CDD505-2E9C-101B-9397-08002B2CF9AE}" pid="7" name="bjDocumentSecurityLabel">
    <vt:lpwstr>UNRESTRICTED</vt:lpwstr>
  </property>
  <property fmtid="{D5CDD505-2E9C-101B-9397-08002B2CF9AE}" pid="8" name="bjLabelHistoryID">
    <vt:lpwstr>{AA38CAB6-BA59-4EFF-BC77-3EEBA2595D34}</vt:lpwstr>
  </property>
</Properties>
</file>