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3" r:id="rId3"/>
  </p:sldMasterIdLst>
  <p:notesMasterIdLst>
    <p:notesMasterId r:id="rId62"/>
  </p:notesMasterIdLst>
  <p:handoutMasterIdLst>
    <p:handoutMasterId r:id="rId63"/>
  </p:handoutMasterIdLst>
  <p:sldIdLst>
    <p:sldId id="363" r:id="rId4"/>
    <p:sldId id="391" r:id="rId5"/>
    <p:sldId id="392" r:id="rId6"/>
    <p:sldId id="393" r:id="rId7"/>
    <p:sldId id="453" r:id="rId8"/>
    <p:sldId id="395" r:id="rId9"/>
    <p:sldId id="397" r:id="rId10"/>
    <p:sldId id="396" r:id="rId11"/>
    <p:sldId id="398" r:id="rId12"/>
    <p:sldId id="399" r:id="rId13"/>
    <p:sldId id="400" r:id="rId14"/>
    <p:sldId id="401" r:id="rId15"/>
    <p:sldId id="403" r:id="rId16"/>
    <p:sldId id="419" r:id="rId17"/>
    <p:sldId id="421" r:id="rId18"/>
    <p:sldId id="420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58" r:id="rId30"/>
    <p:sldId id="459" r:id="rId31"/>
    <p:sldId id="460" r:id="rId32"/>
    <p:sldId id="461" r:id="rId33"/>
    <p:sldId id="462" r:id="rId34"/>
    <p:sldId id="463" r:id="rId35"/>
    <p:sldId id="464" r:id="rId36"/>
    <p:sldId id="465" r:id="rId37"/>
    <p:sldId id="466" r:id="rId38"/>
    <p:sldId id="467" r:id="rId39"/>
    <p:sldId id="468" r:id="rId40"/>
    <p:sldId id="469" r:id="rId41"/>
    <p:sldId id="470" r:id="rId42"/>
    <p:sldId id="471" r:id="rId43"/>
    <p:sldId id="472" r:id="rId44"/>
    <p:sldId id="473" r:id="rId45"/>
    <p:sldId id="474" r:id="rId46"/>
    <p:sldId id="475" r:id="rId47"/>
    <p:sldId id="476" r:id="rId48"/>
    <p:sldId id="477" r:id="rId49"/>
    <p:sldId id="478" r:id="rId50"/>
    <p:sldId id="479" r:id="rId51"/>
    <p:sldId id="480" r:id="rId52"/>
    <p:sldId id="481" r:id="rId53"/>
    <p:sldId id="482" r:id="rId54"/>
    <p:sldId id="483" r:id="rId55"/>
    <p:sldId id="484" r:id="rId56"/>
    <p:sldId id="485" r:id="rId57"/>
    <p:sldId id="486" r:id="rId58"/>
    <p:sldId id="487" r:id="rId59"/>
    <p:sldId id="488" r:id="rId60"/>
    <p:sldId id="489" r:id="rId61"/>
  </p:sldIdLst>
  <p:sldSz cx="121793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842" userDrawn="1">
          <p15:clr>
            <a:srgbClr val="A4A3A4"/>
          </p15:clr>
        </p15:guide>
        <p15:guide id="3" pos="35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1A6377"/>
    <a:srgbClr val="C6E0E8"/>
    <a:srgbClr val="C9DB2B"/>
    <a:srgbClr val="4CA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53" autoAdjust="0"/>
    <p:restoredTop sz="94787" autoAdjust="0"/>
  </p:normalViewPr>
  <p:slideViewPr>
    <p:cSldViewPr>
      <p:cViewPr varScale="1">
        <p:scale>
          <a:sx n="99" d="100"/>
          <a:sy n="99" d="100"/>
        </p:scale>
        <p:origin x="72" y="324"/>
      </p:cViewPr>
      <p:guideLst>
        <p:guide orient="horz" pos="2523"/>
        <p:guide pos="842"/>
        <p:guide pos="3564"/>
      </p:guideLst>
    </p:cSldViewPr>
  </p:slideViewPr>
  <p:outlineViewPr>
    <p:cViewPr>
      <p:scale>
        <a:sx n="33" d="100"/>
        <a:sy n="33" d="100"/>
      </p:scale>
      <p:origin x="0" y="120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04A63-F60A-1345-A37C-E440EC339C05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7CDF1-EDC6-3048-811B-7C9DBABFAE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799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CF0EA-F894-0A4C-B137-6490A80809E6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0592D-B3B6-9140-BB27-3AEB226835F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7802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54013" y="692150"/>
            <a:ext cx="6151562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2FC391-0479-4A70-8AC8-8F764AAA773A}" type="slidenum">
              <a:rPr lang="en-US" smtClean="0"/>
              <a:pPr>
                <a:defRPr/>
              </a:pPr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68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4DB36D-8E8D-2543-92E3-2EF91E646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3" y="2204864"/>
            <a:ext cx="10506075" cy="368855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xmlns="" id="{39543DF4-BF30-C14A-B01B-CB534EADF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1052736"/>
            <a:ext cx="10506075" cy="1003622"/>
          </a:xfrm>
          <a:prstGeom prst="rect">
            <a:avLst/>
          </a:prstGeom>
        </p:spPr>
        <p:txBody>
          <a:bodyPr/>
          <a:lstStyle>
            <a:lvl1pPr algn="l">
              <a:defRPr sz="4800" b="1" i="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462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No Page Numb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5507DBE2-E03C-EA4A-84FC-B6197DCC3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1484784"/>
            <a:ext cx="10506075" cy="1011426"/>
          </a:xfrm>
          <a:prstGeom prst="rect">
            <a:avLst/>
          </a:prstGeom>
        </p:spPr>
        <p:txBody>
          <a:bodyPr/>
          <a:lstStyle>
            <a:lvl1pPr algn="l">
              <a:defRPr sz="6000" b="1" i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94778467-A2C7-7F4D-BF67-263E1939B4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6613" y="2564904"/>
            <a:ext cx="10506075" cy="29527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300"/>
              </a:lnSpc>
              <a:spcBef>
                <a:spcPts val="0"/>
              </a:spcBef>
              <a:buFontTx/>
              <a:buNone/>
              <a:defRPr sz="5000" b="1" i="0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2pPr>
            <a:lvl3pPr marL="9144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3pPr>
            <a:lvl4pPr marL="13716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4pPr>
            <a:lvl5pPr marL="18288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  <a:p>
            <a:pPr lvl="0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0507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651" y="0"/>
            <a:ext cx="9705588" cy="85344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966" y="1026889"/>
            <a:ext cx="10961370" cy="495904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32980FC8-0A09-4F0D-8687-B7FA5BE57F13}"/>
              </a:ext>
            </a:extLst>
          </p:cNvPr>
          <p:cNvCxnSpPr/>
          <p:nvPr userDrawn="1"/>
        </p:nvCxnSpPr>
        <p:spPr>
          <a:xfrm>
            <a:off x="112986" y="790552"/>
            <a:ext cx="1145735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86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ank_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9240A0D-ECEB-EB4B-B5DE-6EBA652E64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97038" y="1557338"/>
            <a:ext cx="8856662" cy="4032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53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3448" y="1844677"/>
            <a:ext cx="10352405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&lt;Title of Presentation&gt;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6895" y="3886202"/>
            <a:ext cx="8525510" cy="134840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6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&lt;Author Names&gt;</a:t>
            </a:r>
            <a:br>
              <a:rPr lang="en-US" dirty="0"/>
            </a:b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2029885" y="930275"/>
            <a:ext cx="7977864" cy="914400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dirty="0"/>
              <a:t>&lt;Session&gt;-&lt;Paper#&gt;</a:t>
            </a:r>
          </a:p>
        </p:txBody>
      </p:sp>
      <p:sp>
        <p:nvSpPr>
          <p:cNvPr id="30" name="Content Placeholder 29"/>
          <p:cNvSpPr>
            <a:spLocks noGrp="1"/>
          </p:cNvSpPr>
          <p:nvPr>
            <p:ph sz="quarter" idx="15" hasCustomPrompt="1"/>
          </p:nvPr>
        </p:nvSpPr>
        <p:spPr>
          <a:xfrm>
            <a:off x="1826895" y="5234609"/>
            <a:ext cx="8525510" cy="908366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dirty="0"/>
              <a:t>&lt;Affiliations&gt;</a:t>
            </a:r>
          </a:p>
        </p:txBody>
      </p:sp>
    </p:spTree>
    <p:extLst>
      <p:ext uri="{BB962C8B-B14F-4D97-AF65-F5344CB8AC3E}">
        <p14:creationId xmlns:p14="http://schemas.microsoft.com/office/powerpoint/2010/main" val="417948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121163A-0771-4544-BA97-A26FBFD924F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42275"/>
            <a:ext cx="12182760" cy="846485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82BDF71A-DDC0-7E46-9B6E-A42D109237D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4865514" y="3789040"/>
            <a:ext cx="3752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B2B4499-55C2-9A4F-AC06-20F310B0880F}"/>
              </a:ext>
            </a:extLst>
          </p:cNvPr>
          <p:cNvSpPr txBox="1"/>
          <p:nvPr userDrawn="1"/>
        </p:nvSpPr>
        <p:spPr>
          <a:xfrm>
            <a:off x="2887024" y="6287557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Tutorial at IMAS-2024 on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October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23</a:t>
            </a:r>
            <a:r>
              <a:rPr kumimoji="0" lang="en-US" sz="2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rd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, 2024</a:t>
            </a:r>
            <a:endParaRPr lang="en-US" sz="2200" b="0" i="0" dirty="0">
              <a:solidFill>
                <a:schemeClr val="bg1"/>
              </a:solidFill>
              <a:latin typeface="+mn-lt"/>
              <a:ea typeface="Arial" charset="0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699908-0107-4575-AB40-26E488B68014}"/>
              </a:ext>
            </a:extLst>
          </p:cNvPr>
          <p:cNvSpPr txBox="1"/>
          <p:nvPr userDrawn="1"/>
        </p:nvSpPr>
        <p:spPr>
          <a:xfrm>
            <a:off x="11366609" y="6250073"/>
            <a:ext cx="720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200" b="0" i="0" dirty="0">
              <a:solidFill>
                <a:schemeClr val="bg1"/>
              </a:solidFill>
              <a:latin typeface="+mn-lt"/>
              <a:ea typeface="Arial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" y="-4813"/>
            <a:ext cx="1813738" cy="630000"/>
          </a:xfrm>
          <a:prstGeom prst="rect">
            <a:avLst/>
          </a:prstGeom>
        </p:spPr>
      </p:pic>
      <p:sp>
        <p:nvSpPr>
          <p:cNvPr id="14" name="Textfeld 13"/>
          <p:cNvSpPr txBox="1"/>
          <p:nvPr userDrawn="1"/>
        </p:nvSpPr>
        <p:spPr>
          <a:xfrm>
            <a:off x="11527531" y="6286444"/>
            <a:ext cx="651769" cy="43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EDA2A7-3838-4291-B283-0B203F8DA824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300" y="0"/>
            <a:ext cx="79200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8" r:id="rId3"/>
    <p:sldLayoutId id="2147483674" r:id="rId4"/>
    <p:sldLayoutId id="2147483677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png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0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f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1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9.jpg"/><Relationship Id="rId4" Type="http://schemas.openxmlformats.org/officeDocument/2006/relationships/image" Target="../media/image40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2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6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49.png"/><Relationship Id="rId4" Type="http://schemas.openxmlformats.org/officeDocument/2006/relationships/image" Target="../media/image4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0.w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53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55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58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56.png"/><Relationship Id="rId4" Type="http://schemas.openxmlformats.org/officeDocument/2006/relationships/image" Target="../media/image59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60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62.wmf"/><Relationship Id="rId4" Type="http://schemas.openxmlformats.org/officeDocument/2006/relationships/oleObject" Target="../embeddings/oleObject3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64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6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66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71.png"/><Relationship Id="rId4" Type="http://schemas.openxmlformats.org/officeDocument/2006/relationships/image" Target="../media/image70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75.png"/><Relationship Id="rId4" Type="http://schemas.openxmlformats.org/officeDocument/2006/relationships/image" Target="../media/image74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1628800"/>
            <a:ext cx="10352405" cy="3312000"/>
          </a:xfrm>
        </p:spPr>
        <p:txBody>
          <a:bodyPr anchor="t" anchorCtr="0">
            <a:normAutofit/>
          </a:bodyPr>
          <a:lstStyle/>
          <a:p>
            <a:r>
              <a:rPr lang="en-US" dirty="0" smtClean="0"/>
              <a:t>Understanding Quantum Computing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Abbas Omar</a:t>
            </a:r>
            <a:br>
              <a:rPr lang="en-US" sz="3600" dirty="0" smtClean="0"/>
            </a:br>
            <a:r>
              <a:rPr lang="en-US" sz="3600" dirty="0" smtClean="0"/>
              <a:t>University of Magdeburg</a:t>
            </a:r>
            <a:endParaRPr lang="en-US" sz="3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0" y="5013176"/>
            <a:ext cx="2880000" cy="100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4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Representation of Logic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Combinational Logic Gates (No Feedback; </a:t>
            </a:r>
            <a:r>
              <a:rPr lang="en-US" smtClean="0"/>
              <a:t>No Memory)</a:t>
            </a:r>
            <a:endParaRPr lang="en-US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08521"/>
              </p:ext>
            </p:extLst>
          </p:nvPr>
        </p:nvGraphicFramePr>
        <p:xfrm>
          <a:off x="7301234" y="1916832"/>
          <a:ext cx="4267080" cy="354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" name="Equation" r:id="rId3" imgW="2844720" imgH="2361960" progId="Equation.DSMT4">
                  <p:embed/>
                </p:oleObj>
              </mc:Choice>
              <mc:Fallback>
                <p:oleObj name="Equation" r:id="rId3" imgW="2844720" imgH="236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01234" y="1916832"/>
                        <a:ext cx="4267080" cy="354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6" y="2592010"/>
            <a:ext cx="56007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2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Combinational Logic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3-Bit Input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6" y="2234822"/>
            <a:ext cx="4043363" cy="2543175"/>
          </a:xfrm>
          <a:prstGeom prst="rect">
            <a:avLst/>
          </a:prstGeom>
        </p:spPr>
      </p:pic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292482"/>
              </p:ext>
            </p:extLst>
          </p:nvPr>
        </p:nvGraphicFramePr>
        <p:xfrm>
          <a:off x="6261776" y="1652410"/>
          <a:ext cx="5308560" cy="37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4" name="Equation" r:id="rId4" imgW="2654280" imgH="1854000" progId="Equation.DSMT4">
                  <p:embed/>
                </p:oleObj>
              </mc:Choice>
              <mc:Fallback>
                <p:oleObj name="Equation" r:id="rId4" imgW="2654280" imgH="18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1776" y="1652410"/>
                        <a:ext cx="5308560" cy="37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381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Combinational Logic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Features of Gate Matrices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Deterministic</a:t>
            </a:r>
          </a:p>
          <a:p>
            <a:pPr lvl="1"/>
            <a:r>
              <a:rPr lang="en-US" dirty="0" smtClean="0"/>
              <a:t>Usually </a:t>
            </a:r>
            <a:r>
              <a:rPr lang="en-US" dirty="0" err="1"/>
              <a:t>n</a:t>
            </a:r>
            <a:r>
              <a:rPr lang="en-US" dirty="0" err="1" smtClean="0"/>
              <a:t>onsquare</a:t>
            </a:r>
            <a:endParaRPr lang="en-US" dirty="0" smtClean="0"/>
          </a:p>
          <a:p>
            <a:pPr lvl="1"/>
            <a:r>
              <a:rPr lang="en-US" dirty="0" smtClean="0"/>
              <a:t>Usually noninvertible (Irreversible Operations)</a:t>
            </a:r>
          </a:p>
          <a:p>
            <a:pPr lvl="1"/>
            <a:r>
              <a:rPr lang="en-US" dirty="0" smtClean="0"/>
              <a:t>Entries are 1’s and 0’s</a:t>
            </a:r>
          </a:p>
          <a:p>
            <a:pPr lvl="1"/>
            <a:r>
              <a:rPr lang="en-US" dirty="0" smtClean="0"/>
              <a:t>Each column has a single 1</a:t>
            </a:r>
          </a:p>
          <a:p>
            <a:pPr lvl="1"/>
            <a:r>
              <a:rPr lang="en-US" dirty="0" smtClean="0"/>
              <a:t>Deterministic inputs </a:t>
            </a:r>
            <a:r>
              <a:rPr lang="en-US" dirty="0" smtClean="0">
                <a:sym typeface="Wingdings" panose="05000000000000000000" pitchFamily="2" charset="2"/>
              </a:rPr>
              <a:t> Deterministic outputs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Stochastic inputs  Stochastic outputs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96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Logic and LFSR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Linear Feedback Shift Register (LFSR)</a:t>
            </a:r>
          </a:p>
          <a:p>
            <a:r>
              <a:rPr lang="en-US" dirty="0" smtClean="0"/>
              <a:t>Example of dependent (coupled) bits</a:t>
            </a:r>
            <a:endParaRPr lang="en-US" dirty="0"/>
          </a:p>
          <a:p>
            <a:r>
              <a:rPr lang="en-US" dirty="0" smtClean="0"/>
              <a:t>Function: Generating </a:t>
            </a:r>
            <a:r>
              <a:rPr lang="en-US" dirty="0"/>
              <a:t>p</a:t>
            </a:r>
            <a:r>
              <a:rPr lang="en-US" dirty="0" smtClean="0"/>
              <a:t>seudorandom </a:t>
            </a:r>
            <a:r>
              <a:rPr lang="en-US" dirty="0"/>
              <a:t>b</a:t>
            </a:r>
            <a:r>
              <a:rPr lang="en-US" dirty="0" smtClean="0"/>
              <a:t>it sequences</a:t>
            </a:r>
            <a:endParaRPr lang="en-US" dirty="0"/>
          </a:p>
          <a:p>
            <a:r>
              <a:rPr lang="en-US" dirty="0" smtClean="0"/>
              <a:t>Randomness is limited (sequences </a:t>
            </a:r>
            <a:r>
              <a:rPr lang="en-US" smtClean="0"/>
              <a:t>are cyclic)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445" y="3506410"/>
            <a:ext cx="7200000" cy="222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9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Logic and LFSR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Gate state evolves in time, clock triggers the state change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384038"/>
              </p:ext>
            </p:extLst>
          </p:nvPr>
        </p:nvGraphicFramePr>
        <p:xfrm>
          <a:off x="2117765" y="1897052"/>
          <a:ext cx="8127360" cy="408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2" name="Equation" r:id="rId3" imgW="4063680" imgH="2044440" progId="Equation.DSMT4">
                  <p:embed/>
                </p:oleObj>
              </mc:Choice>
              <mc:Fallback>
                <p:oleObj name="Equation" r:id="rId3" imgW="4063680" imgH="2044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7765" y="1897052"/>
                        <a:ext cx="8127360" cy="4088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78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ATTENTION!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hteck 4"/>
          <p:cNvSpPr/>
          <p:nvPr/>
        </p:nvSpPr>
        <p:spPr>
          <a:xfrm rot="1283601">
            <a:off x="659030" y="2967335"/>
            <a:ext cx="108612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State Vector and Gate Matrix are defined differently for Sequential Logic</a:t>
            </a:r>
            <a:endParaRPr lang="en-US" sz="2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474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Logic and LFSR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Cyclic States</a:t>
            </a:r>
          </a:p>
          <a:p>
            <a:r>
              <a:rPr lang="en-US" dirty="0" smtClean="0"/>
              <a:t>States (pseudorandom bit sequences) depend on the initialization sequence </a:t>
            </a:r>
            <a:r>
              <a:rPr lang="en-US" b="1" dirty="0" smtClean="0"/>
              <a:t>b</a:t>
            </a:r>
            <a:r>
              <a:rPr lang="en-US" baseline="-25000" dirty="0" smtClean="0"/>
              <a:t>0</a:t>
            </a:r>
          </a:p>
          <a:p>
            <a:endParaRPr lang="en-US" baseline="-25000" dirty="0"/>
          </a:p>
          <a:p>
            <a:endParaRPr lang="en-US" baseline="-25000" dirty="0" smtClean="0"/>
          </a:p>
          <a:p>
            <a:endParaRPr lang="en-US" baseline="-25000" dirty="0"/>
          </a:p>
          <a:p>
            <a:r>
              <a:rPr lang="en-US" dirty="0" smtClean="0"/>
              <a:t>Maximum cycle length corresponds to generating all possible states except for the all-zero state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540081"/>
              </p:ext>
            </p:extLst>
          </p:nvPr>
        </p:nvGraphicFramePr>
        <p:xfrm>
          <a:off x="5264171" y="2913816"/>
          <a:ext cx="1650960" cy="55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63" name="Equation" r:id="rId3" imgW="825480" imgH="279360" progId="Equation.DSMT4">
                  <p:embed/>
                </p:oleObj>
              </mc:Choice>
              <mc:Fallback>
                <p:oleObj name="Equation" r:id="rId3" imgW="8254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64171" y="2913816"/>
                        <a:ext cx="1650960" cy="55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3362"/>
              </p:ext>
            </p:extLst>
          </p:nvPr>
        </p:nvGraphicFramePr>
        <p:xfrm>
          <a:off x="3425645" y="5157192"/>
          <a:ext cx="5511600" cy="48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64" name="Equation" r:id="rId5" imgW="2755800" imgH="241200" progId="Equation.DSMT4">
                  <p:embed/>
                </p:oleObj>
              </mc:Choice>
              <mc:Fallback>
                <p:oleObj name="Equation" r:id="rId5" imgW="27558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5645" y="5157192"/>
                        <a:ext cx="5511600" cy="48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0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Classical Combinational-Logic Gates</a:t>
            </a:r>
          </a:p>
          <a:p>
            <a:pPr lvl="1"/>
            <a:r>
              <a:rPr lang="en-US" dirty="0" smtClean="0"/>
              <a:t>Input and output variables are physically different (different wires)</a:t>
            </a:r>
          </a:p>
          <a:p>
            <a:pPr lvl="1"/>
            <a:r>
              <a:rPr lang="en-US" dirty="0" smtClean="0"/>
              <a:t>Their numbers are not necessarily equal</a:t>
            </a:r>
          </a:p>
          <a:p>
            <a:pPr lvl="1"/>
            <a:r>
              <a:rPr lang="en-US" dirty="0" smtClean="0"/>
              <a:t>Output changes simultaneously with input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445" y="3861048"/>
            <a:ext cx="4320000" cy="162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Attributes of Quantum Gates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Single set of variables (</a:t>
            </a:r>
            <a:r>
              <a:rPr lang="en-US" b="1" dirty="0" smtClean="0"/>
              <a:t>qubits</a:t>
            </a:r>
            <a:r>
              <a:rPr lang="en-US" dirty="0" smtClean="0"/>
              <a:t>) for both input and output</a:t>
            </a:r>
          </a:p>
          <a:p>
            <a:pPr lvl="1"/>
            <a:r>
              <a:rPr lang="en-US" dirty="0" smtClean="0"/>
              <a:t>Quantum gates are just the time evolution of these variables</a:t>
            </a:r>
          </a:p>
          <a:p>
            <a:pPr lvl="1"/>
            <a:r>
              <a:rPr lang="en-US" dirty="0" smtClean="0"/>
              <a:t>Number of input and output variables is the same</a:t>
            </a:r>
          </a:p>
          <a:p>
            <a:pPr lvl="1"/>
            <a:r>
              <a:rPr lang="en-US" dirty="0" smtClean="0"/>
              <a:t>Gate matrix is square</a:t>
            </a:r>
          </a:p>
          <a:p>
            <a:pPr lvl="1"/>
            <a:r>
              <a:rPr lang="en-US" dirty="0" smtClean="0"/>
              <a:t>For a clock period T</a:t>
            </a:r>
            <a:r>
              <a:rPr lang="en-US" baseline="-25000" dirty="0" smtClean="0"/>
              <a:t>c </a:t>
            </a:r>
            <a:r>
              <a:rPr lang="en-US" dirty="0" smtClean="0"/>
              <a:t>, the values at t=0 represent the input, and those at t=T</a:t>
            </a:r>
            <a:r>
              <a:rPr lang="en-US" baseline="-25000" dirty="0" smtClean="0"/>
              <a:t>c</a:t>
            </a:r>
            <a:r>
              <a:rPr lang="en-US" dirty="0" smtClean="0"/>
              <a:t>  represent the output</a:t>
            </a:r>
          </a:p>
          <a:p>
            <a:pPr lvl="1"/>
            <a:r>
              <a:rPr lang="en-US" dirty="0" smtClean="0"/>
              <a:t>Therefore, the gate operation is a </a:t>
            </a:r>
            <a:r>
              <a:rPr lang="en-US" b="1" dirty="0" smtClean="0"/>
              <a:t>temporal</a:t>
            </a:r>
            <a:r>
              <a:rPr lang="en-US" dirty="0" smtClean="0"/>
              <a:t> </a:t>
            </a:r>
            <a:r>
              <a:rPr lang="en-US" smtClean="0"/>
              <a:t>(evolution) process</a:t>
            </a:r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6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Attributes of Quantum Gates</a:t>
            </a:r>
          </a:p>
          <a:p>
            <a:endParaRPr lang="en-US" dirty="0" smtClean="0"/>
          </a:p>
          <a:p>
            <a:pPr lvl="1"/>
            <a:r>
              <a:rPr lang="en-US" b="1" dirty="0"/>
              <a:t>Direct</a:t>
            </a:r>
            <a:r>
              <a:rPr lang="en-US" dirty="0"/>
              <a:t> and </a:t>
            </a:r>
            <a:r>
              <a:rPr lang="en-US" b="1" i="1" dirty="0"/>
              <a:t>inverse</a:t>
            </a:r>
            <a:r>
              <a:rPr lang="en-US" dirty="0"/>
              <a:t> gate operations are </a:t>
            </a:r>
            <a:r>
              <a:rPr lang="en-US" b="1" dirty="0"/>
              <a:t>forward</a:t>
            </a:r>
            <a:r>
              <a:rPr lang="en-US" dirty="0"/>
              <a:t> and </a:t>
            </a:r>
            <a:r>
              <a:rPr lang="en-US" b="1" i="1" dirty="0"/>
              <a:t>reverse</a:t>
            </a:r>
            <a:r>
              <a:rPr lang="en-US" dirty="0"/>
              <a:t> time </a:t>
            </a:r>
            <a:r>
              <a:rPr lang="en-US" dirty="0" smtClean="0"/>
              <a:t>evolutions</a:t>
            </a:r>
            <a:endParaRPr lang="en-US" dirty="0"/>
          </a:p>
          <a:p>
            <a:pPr lvl="1"/>
            <a:r>
              <a:rPr lang="en-US" dirty="0" smtClean="0"/>
              <a:t>Exchanging input and output variables corresponds to </a:t>
            </a:r>
            <a:r>
              <a:rPr lang="en-US" b="1" dirty="0" smtClean="0"/>
              <a:t>transposing</a:t>
            </a:r>
            <a:r>
              <a:rPr lang="en-US" dirty="0" smtClean="0"/>
              <a:t> the gate matrix</a:t>
            </a:r>
          </a:p>
          <a:p>
            <a:pPr lvl="1"/>
            <a:r>
              <a:rPr lang="en-US" dirty="0" smtClean="0"/>
              <a:t>Inverse matrix is therefore the conjugate transpose of the direct matrix</a:t>
            </a:r>
          </a:p>
          <a:p>
            <a:pPr lvl="1"/>
            <a:r>
              <a:rPr lang="en-US" dirty="0" smtClean="0"/>
              <a:t>Gate matrix is </a:t>
            </a:r>
            <a:r>
              <a:rPr lang="en-US" b="1" dirty="0" smtClean="0"/>
              <a:t>unitary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561797"/>
              </p:ext>
            </p:extLst>
          </p:nvPr>
        </p:nvGraphicFramePr>
        <p:xfrm>
          <a:off x="5289731" y="5004000"/>
          <a:ext cx="1599840" cy="55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4" name="Equation" r:id="rId3" imgW="799920" imgH="279360" progId="Equation.DSMT4">
                  <p:embed/>
                </p:oleObj>
              </mc:Choice>
              <mc:Fallback>
                <p:oleObj name="Equation" r:id="rId3" imgW="79992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9731" y="5004000"/>
                        <a:ext cx="1599840" cy="55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056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20000"/>
          </a:bodyPr>
          <a:lstStyle/>
          <a:p>
            <a:r>
              <a:rPr lang="en-US" dirty="0" smtClean="0"/>
              <a:t>Binary Computing</a:t>
            </a:r>
          </a:p>
          <a:p>
            <a:r>
              <a:rPr lang="en-US" dirty="0" smtClean="0"/>
              <a:t>Logic Gates and </a:t>
            </a:r>
            <a:r>
              <a:rPr lang="en-US" dirty="0"/>
              <a:t>Bit Representation</a:t>
            </a:r>
            <a:endParaRPr lang="en-US" dirty="0" smtClean="0"/>
          </a:p>
          <a:p>
            <a:r>
              <a:rPr lang="en-US" dirty="0" smtClean="0"/>
              <a:t>Dependent and Independent Bits</a:t>
            </a:r>
          </a:p>
          <a:p>
            <a:r>
              <a:rPr lang="en-US" dirty="0" smtClean="0"/>
              <a:t>Matrix Representation of Logic Gates</a:t>
            </a:r>
          </a:p>
          <a:p>
            <a:r>
              <a:rPr lang="en-US" dirty="0" smtClean="0"/>
              <a:t>Classical Harmonic Oscillator</a:t>
            </a:r>
          </a:p>
          <a:p>
            <a:r>
              <a:rPr lang="en-US" dirty="0" smtClean="0"/>
              <a:t>Quantum Harmonic Oscillator and the Qubit</a:t>
            </a:r>
          </a:p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r>
              <a:rPr lang="en-US" dirty="0" smtClean="0"/>
              <a:t> as Qubits</a:t>
            </a:r>
          </a:p>
          <a:p>
            <a:r>
              <a:rPr lang="en-US" dirty="0"/>
              <a:t>Quantum Gates</a:t>
            </a:r>
          </a:p>
          <a:p>
            <a:r>
              <a:rPr lang="en-US" dirty="0" smtClean="0"/>
              <a:t>Control and Readout of Qubits</a:t>
            </a:r>
          </a:p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0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is a Special Case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Classical Gate Matrices</a:t>
            </a:r>
          </a:p>
          <a:p>
            <a:pPr lvl="1"/>
            <a:r>
              <a:rPr lang="en-US" dirty="0" smtClean="0"/>
              <a:t>Entries are 1’s and 0’s</a:t>
            </a:r>
          </a:p>
          <a:p>
            <a:pPr lvl="1"/>
            <a:r>
              <a:rPr lang="en-US" dirty="0" smtClean="0"/>
              <a:t>Each column is a </a:t>
            </a:r>
            <a:r>
              <a:rPr lang="en-US" b="1" dirty="0" smtClean="0"/>
              <a:t>unit vector</a:t>
            </a:r>
            <a:r>
              <a:rPr lang="en-US" dirty="0" smtClean="0"/>
              <a:t> (contains a single 1)</a:t>
            </a:r>
          </a:p>
          <a:p>
            <a:pPr lvl="1"/>
            <a:r>
              <a:rPr lang="en-US" dirty="0" smtClean="0"/>
              <a:t>Can always be made unitary (e.g. by adding dummy variables)</a:t>
            </a:r>
          </a:p>
          <a:p>
            <a:pPr lvl="1"/>
            <a:r>
              <a:rPr lang="en-US" dirty="0" smtClean="0"/>
              <a:t>Deterministic input </a:t>
            </a:r>
            <a:r>
              <a:rPr lang="en-US" dirty="0" smtClean="0">
                <a:sym typeface="Wingdings" panose="05000000000000000000" pitchFamily="2" charset="2"/>
              </a:rPr>
              <a:t> Deterministic output</a:t>
            </a:r>
            <a:endParaRPr lang="en-US" dirty="0" smtClean="0"/>
          </a:p>
          <a:p>
            <a:r>
              <a:rPr lang="en-US" dirty="0" smtClean="0"/>
              <a:t>Quantum Gate Matrices</a:t>
            </a:r>
          </a:p>
          <a:p>
            <a:pPr lvl="1"/>
            <a:r>
              <a:rPr lang="en-US" dirty="0" smtClean="0"/>
              <a:t>Unitary</a:t>
            </a:r>
          </a:p>
          <a:p>
            <a:pPr lvl="1"/>
            <a:r>
              <a:rPr lang="en-US" dirty="0" smtClean="0"/>
              <a:t>Deterministic input </a:t>
            </a:r>
            <a:r>
              <a:rPr lang="en-US" dirty="0" smtClean="0">
                <a:sym typeface="Wingdings" panose="05000000000000000000" pitchFamily="2" charset="2"/>
              </a:rPr>
              <a:t> Deterministic or </a:t>
            </a:r>
            <a:r>
              <a:rPr lang="en-US" b="1" dirty="0" smtClean="0">
                <a:sym typeface="Wingdings" panose="05000000000000000000" pitchFamily="2" charset="2"/>
              </a:rPr>
              <a:t>Stochastic</a:t>
            </a:r>
            <a:r>
              <a:rPr lang="en-US" dirty="0" smtClean="0">
                <a:sym typeface="Wingdings" panose="05000000000000000000" pitchFamily="2" charset="2"/>
              </a:rPr>
              <a:t> output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Much higher </a:t>
            </a:r>
            <a:r>
              <a:rPr lang="en-US" b="1" dirty="0" smtClean="0">
                <a:sym typeface="Wingdings" panose="05000000000000000000" pitchFamily="2" charset="2"/>
              </a:rPr>
              <a:t>Randomness</a:t>
            </a:r>
            <a:r>
              <a:rPr lang="en-US" dirty="0" smtClean="0">
                <a:sym typeface="Wingdings" panose="05000000000000000000" pitchFamily="2" charset="2"/>
              </a:rPr>
              <a:t> as compared to classical sequential logic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Classical into Quantum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Classical XOR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Equivalent Quantum Gate CNOT (Controlled NOT)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1" y="1028494"/>
            <a:ext cx="2457450" cy="1866900"/>
          </a:xfrm>
          <a:prstGeom prst="rect">
            <a:avLst/>
          </a:prstGeom>
        </p:spPr>
      </p:pic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163012"/>
              </p:ext>
            </p:extLst>
          </p:nvPr>
        </p:nvGraphicFramePr>
        <p:xfrm>
          <a:off x="6363336" y="1503834"/>
          <a:ext cx="5207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" name="Equation" r:id="rId4" imgW="2603160" imgH="457200" progId="Equation.DSMT4">
                  <p:embed/>
                </p:oleObj>
              </mc:Choice>
              <mc:Fallback>
                <p:oleObj name="Equation" r:id="rId4" imgW="26031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63336" y="1503834"/>
                        <a:ext cx="52070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445" y="3885932"/>
            <a:ext cx="7200000" cy="21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Converting Classical into Quantum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Equivalent Quantum Matrices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Square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Unitary </a:t>
            </a:r>
            <a:r>
              <a:rPr lang="en-US" dirty="0" smtClean="0">
                <a:sym typeface="Wingdings" panose="05000000000000000000" pitchFamily="2" charset="2"/>
              </a:rPr>
              <a:t> invertible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Columns are </a:t>
            </a:r>
            <a:r>
              <a:rPr lang="en-US" b="1" dirty="0" smtClean="0"/>
              <a:t>all</a:t>
            </a:r>
            <a:r>
              <a:rPr lang="en-US" dirty="0" smtClean="0"/>
              <a:t> unit vectors (no repetition!)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Number of different matrices is 2</a:t>
            </a:r>
            <a:r>
              <a:rPr lang="en-US" baseline="30000" dirty="0" smtClean="0"/>
              <a:t>n</a:t>
            </a:r>
            <a:r>
              <a:rPr lang="en-US" dirty="0" smtClean="0"/>
              <a:t>! (n: number of </a:t>
            </a:r>
            <a:r>
              <a:rPr lang="en-US" dirty="0" err="1"/>
              <a:t>Q</a:t>
            </a:r>
            <a:r>
              <a:rPr lang="en-US" dirty="0" err="1" smtClean="0"/>
              <a:t>bits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8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Known Examples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Characterized by a “Simple Harmonic Motion”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744" y="2246410"/>
            <a:ext cx="5179401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9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Mass on a Spring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651" y="1912789"/>
            <a:ext cx="6480000" cy="407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Features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947843"/>
              </p:ext>
            </p:extLst>
          </p:nvPr>
        </p:nvGraphicFramePr>
        <p:xfrm>
          <a:off x="2787651" y="2204864"/>
          <a:ext cx="66040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6" name="Equation" r:id="rId3" imgW="3301920" imgH="1676160" progId="Equation.DSMT4">
                  <p:embed/>
                </p:oleObj>
              </mc:Choice>
              <mc:Fallback>
                <p:oleObj name="Equation" r:id="rId3" imgW="330192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7651" y="2204864"/>
                        <a:ext cx="6604000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77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of Potential Well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 (particle) is trapped within the potential well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51" y="2060848"/>
            <a:ext cx="5760000" cy="358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Harmonic Oscillator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 dynamic variables (position, momentum, etc.) become random processes (time-varying random variables)</a:t>
            </a:r>
          </a:p>
          <a:p>
            <a:r>
              <a:rPr lang="en-US" dirty="0" smtClean="0"/>
              <a:t>Both position and momentum are </a:t>
            </a:r>
            <a:r>
              <a:rPr lang="en-US" b="1" dirty="0" smtClean="0"/>
              <a:t>continuous</a:t>
            </a:r>
            <a:r>
              <a:rPr lang="en-US" dirty="0" smtClean="0"/>
              <a:t> random variables</a:t>
            </a:r>
          </a:p>
          <a:p>
            <a:r>
              <a:rPr lang="en-US" dirty="0" smtClean="0"/>
              <a:t>Energy is a </a:t>
            </a:r>
            <a:r>
              <a:rPr lang="en-US" b="1" dirty="0" smtClean="0"/>
              <a:t>discrete</a:t>
            </a:r>
            <a:r>
              <a:rPr lang="en-US" dirty="0" smtClean="0"/>
              <a:t> random variable</a:t>
            </a:r>
          </a:p>
          <a:p>
            <a:r>
              <a:rPr lang="en-US" dirty="0" smtClean="0"/>
              <a:t>Only the corresponding probability distributions (real and positive) can be computed in terms of complex quantities known as </a:t>
            </a:r>
            <a:r>
              <a:rPr lang="en-US" b="1" dirty="0" smtClean="0"/>
              <a:t>Wave Functions</a:t>
            </a:r>
          </a:p>
          <a:p>
            <a:r>
              <a:rPr lang="en-US" dirty="0" smtClean="0"/>
              <a:t>Wave Functions (defining the system </a:t>
            </a:r>
            <a:r>
              <a:rPr lang="en-US" b="1" dirty="0" smtClean="0"/>
              <a:t>States</a:t>
            </a:r>
            <a:r>
              <a:rPr lang="en-US" dirty="0" smtClean="0"/>
              <a:t>) are determined by, e.g., solving </a:t>
            </a:r>
            <a:r>
              <a:rPr lang="en-US" b="1" dirty="0" smtClean="0"/>
              <a:t>Schrödinger Equation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0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608966" y="1258356"/>
          <a:ext cx="8689032" cy="92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Equation" r:id="rId3" imgW="3949560" imgH="419040" progId="Equation.DSMT4">
                  <p:embed/>
                </p:oleObj>
              </mc:Choice>
              <mc:Fallback>
                <p:oleObj name="Equation" r:id="rId3" imgW="39495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966" y="1258356"/>
                        <a:ext cx="8689032" cy="921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608966" y="3957174"/>
          <a:ext cx="7626960" cy="614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Equation" r:id="rId5" imgW="3466800" imgH="279360" progId="Equation.DSMT4">
                  <p:embed/>
                </p:oleObj>
              </mc:Choice>
              <mc:Fallback>
                <p:oleObj name="Equation" r:id="rId5" imgW="34668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66" y="3957174"/>
                        <a:ext cx="7626960" cy="614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/>
          </p:nvPr>
        </p:nvGraphicFramePr>
        <p:xfrm>
          <a:off x="608966" y="2565471"/>
          <a:ext cx="79629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4" name="Equation" r:id="rId7" imgW="3619440" imgH="457200" progId="Equation.DSMT4">
                  <p:embed/>
                </p:oleObj>
              </mc:Choice>
              <mc:Fallback>
                <p:oleObj name="Equation" r:id="rId7" imgW="36194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966" y="2565471"/>
                        <a:ext cx="79629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/>
          </p:nvPr>
        </p:nvGraphicFramePr>
        <p:xfrm>
          <a:off x="608966" y="4957311"/>
          <a:ext cx="8772984" cy="103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Equation" r:id="rId9" imgW="3987720" imgH="469800" progId="Equation.DSMT4">
                  <p:embed/>
                </p:oleObj>
              </mc:Choice>
              <mc:Fallback>
                <p:oleObj name="Equation" r:id="rId9" imgW="39877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966" y="4957311"/>
                        <a:ext cx="8772984" cy="103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55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Wave Functions (States)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Eigenfunctions</a:t>
            </a:r>
            <a:r>
              <a:rPr lang="en-US" dirty="0" smtClean="0"/>
              <a:t> of the time-independent Schrödinger Equation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Probability distributions are </a:t>
            </a:r>
            <a:r>
              <a:rPr lang="en-US" b="1" dirty="0" smtClean="0"/>
              <a:t>time-independent</a:t>
            </a:r>
            <a:r>
              <a:rPr lang="en-US" dirty="0" smtClean="0"/>
              <a:t> (Stationary)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Corresponding Eigenvalues </a:t>
            </a:r>
            <a:r>
              <a:rPr lang="en-US" i="1" dirty="0" err="1" smtClean="0"/>
              <a:t>E</a:t>
            </a:r>
            <a:r>
              <a:rPr lang="en-US" i="1" baseline="-25000" dirty="0" err="1" smtClean="0"/>
              <a:t>n</a:t>
            </a:r>
            <a:r>
              <a:rPr lang="en-US" dirty="0" smtClean="0"/>
              <a:t> are the </a:t>
            </a:r>
            <a:r>
              <a:rPr lang="en-US" b="1" dirty="0" smtClean="0"/>
              <a:t>discrete</a:t>
            </a:r>
            <a:r>
              <a:rPr lang="en-US" dirty="0" smtClean="0"/>
              <a:t> random variable representing the total energy (</a:t>
            </a:r>
            <a:r>
              <a:rPr lang="en-US" b="1" dirty="0" smtClean="0"/>
              <a:t>Energy Quantization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022351" y="1700808"/>
          <a:ext cx="10134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Equation" r:id="rId3" imgW="5067000" imgH="419040" progId="Equation.DSMT4">
                  <p:embed/>
                </p:oleObj>
              </mc:Choice>
              <mc:Fallback>
                <p:oleObj name="Equation" r:id="rId3" imgW="50670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2351" y="1700808"/>
                        <a:ext cx="10134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/>
          </p:nvPr>
        </p:nvGraphicFramePr>
        <p:xfrm>
          <a:off x="3460751" y="3429000"/>
          <a:ext cx="5257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1" name="Equation" r:id="rId5" imgW="2628720" imgH="469800" progId="Equation.DSMT4">
                  <p:embed/>
                </p:oleObj>
              </mc:Choice>
              <mc:Fallback>
                <p:oleObj name="Equation" r:id="rId5" imgW="26287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0751" y="3429000"/>
                        <a:ext cx="52578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14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Computing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Representations</a:t>
            </a:r>
          </a:p>
          <a:p>
            <a:pPr lvl="1"/>
            <a:r>
              <a:rPr lang="en-US" dirty="0" smtClean="0"/>
              <a:t>Decimal: 0,1,2,3,4,5,6,7,8,9 (10 Symbols)</a:t>
            </a:r>
          </a:p>
          <a:p>
            <a:pPr lvl="1"/>
            <a:r>
              <a:rPr lang="en-US" dirty="0" smtClean="0"/>
              <a:t>Hexadecimal: 0,1,2,3,4,5,6,7,8,9,A,B,C,D,E,F (16 Symbols)</a:t>
            </a:r>
          </a:p>
          <a:p>
            <a:pPr lvl="1"/>
            <a:r>
              <a:rPr lang="en-US" dirty="0" smtClean="0"/>
              <a:t>Octave: 0,1,2,3,4,5,6,7 (8 Symbols)</a:t>
            </a:r>
          </a:p>
          <a:p>
            <a:pPr lvl="1"/>
            <a:r>
              <a:rPr lang="en-US" dirty="0" smtClean="0"/>
              <a:t>Binary: 0,1 (2 Symbols)</a:t>
            </a:r>
          </a:p>
          <a:p>
            <a:pPr marL="514350" indent="-457200"/>
            <a:endParaRPr lang="en-US" dirty="0" smtClean="0"/>
          </a:p>
          <a:p>
            <a:pPr marL="514350" indent="-457200"/>
            <a:r>
              <a:rPr lang="en-US" dirty="0" smtClean="0"/>
              <a:t>Basic Operations: Addition and Multiplication</a:t>
            </a:r>
          </a:p>
          <a:p>
            <a:pPr marL="914400" lvl="1" indent="-457200"/>
            <a:r>
              <a:rPr lang="en-US" dirty="0" smtClean="0"/>
              <a:t>Binary Multiplication: Addition + Shift Register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Stationary Wave Functions  are Energy Eigenstates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125" y="1844824"/>
            <a:ext cx="4696554" cy="3960000"/>
          </a:xfrm>
          <a:prstGeom prst="rect">
            <a:avLst/>
          </a:prstGeom>
        </p:spPr>
      </p:pic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6621838" y="3431344"/>
          <a:ext cx="421632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4" imgW="2108160" imgH="393480" progId="Equation.DSMT4">
                  <p:embed/>
                </p:oleObj>
              </mc:Choice>
              <mc:Fallback>
                <p:oleObj name="Equation" r:id="rId4" imgW="2108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1838" y="3431344"/>
                        <a:ext cx="4216320" cy="786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54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dynamic variables position and momentum are </a:t>
            </a:r>
            <a:r>
              <a:rPr lang="en-US" b="1" dirty="0" smtClean="0"/>
              <a:t>pure noise</a:t>
            </a:r>
            <a:r>
              <a:rPr lang="en-US" dirty="0" smtClean="0"/>
              <a:t> and don’t resemble time-varying signals</a:t>
            </a:r>
          </a:p>
          <a:p>
            <a:r>
              <a:rPr lang="en-US" dirty="0" smtClean="0"/>
              <a:t>The quantized energies are </a:t>
            </a:r>
            <a:r>
              <a:rPr lang="en-US" b="1" dirty="0" smtClean="0"/>
              <a:t>Noise Energies</a:t>
            </a:r>
            <a:r>
              <a:rPr lang="en-US" dirty="0" smtClean="0"/>
              <a:t> and are proportional to the noise variance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4731011" y="3541655"/>
          <a:ext cx="27172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8" name="Equation" r:id="rId3" imgW="1358640" imgH="457200" progId="Equation.DSMT4">
                  <p:embed/>
                </p:oleObj>
              </mc:Choice>
              <mc:Fallback>
                <p:oleObj name="Equation" r:id="rId3" imgW="13586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1011" y="3541655"/>
                        <a:ext cx="271728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909" y="2814859"/>
            <a:ext cx="2808427" cy="2367991"/>
          </a:xfrm>
          <a:prstGeom prst="rect">
            <a:avLst/>
          </a:prstGeom>
        </p:spPr>
      </p:pic>
      <p:graphicFrame>
        <p:nvGraphicFramePr>
          <p:cNvPr id="6" name="Objekt 5"/>
          <p:cNvGraphicFramePr>
            <a:graphicFrameLocks noChangeAspect="1"/>
          </p:cNvGraphicFramePr>
          <p:nvPr>
            <p:extLst/>
          </p:nvPr>
        </p:nvGraphicFramePr>
        <p:xfrm>
          <a:off x="1074707" y="5182850"/>
          <a:ext cx="10029888" cy="53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9" name="Equation" r:id="rId6" imgW="4559040" imgH="241200" progId="Equation.DSMT4">
                  <p:embed/>
                </p:oleObj>
              </mc:Choice>
              <mc:Fallback>
                <p:oleObj name="Equation" r:id="rId6" imgW="4559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4707" y="5182850"/>
                        <a:ext cx="10029888" cy="53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87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Coherent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Linear Combination (Superposition) of the Stationary States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3438701" y="1878044"/>
          <a:ext cx="5301900" cy="111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2" name="Equation" r:id="rId3" imgW="2120760" imgH="444240" progId="Equation.DSMT4">
                  <p:embed/>
                </p:oleObj>
              </mc:Choice>
              <mc:Fallback>
                <p:oleObj name="Equation" r:id="rId3" imgW="21207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8701" y="1878044"/>
                        <a:ext cx="5301900" cy="111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608966" y="3280838"/>
          <a:ext cx="8635500" cy="241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3" name="Equation" r:id="rId5" imgW="3454200" imgH="965160" progId="Equation.DSMT4">
                  <p:embed/>
                </p:oleObj>
              </mc:Choice>
              <mc:Fallback>
                <p:oleObj name="Equation" r:id="rId5" imgW="345420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66" y="3280838"/>
                        <a:ext cx="8635500" cy="241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514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Oscillating Probability Distribution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03" y="1845415"/>
            <a:ext cx="4393883" cy="414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7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Representation of the Probability Distributions of both Position and Momentum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963" y="1985432"/>
            <a:ext cx="56673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Coherent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Contrary to thermal noise, quantum noise can interfere </a:t>
            </a:r>
            <a:r>
              <a:rPr lang="en-US" b="1" dirty="0" smtClean="0"/>
              <a:t>destructively</a:t>
            </a:r>
            <a:r>
              <a:rPr lang="en-US" dirty="0" smtClean="0"/>
              <a:t> in the coherent states 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2788001" y="2924944"/>
          <a:ext cx="6603300" cy="215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name="Equation" r:id="rId3" imgW="2641320" imgH="863280" progId="Equation.DSMT4">
                  <p:embed/>
                </p:oleObj>
              </mc:Choice>
              <mc:Fallback>
                <p:oleObj name="Equation" r:id="rId3" imgW="264132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8001" y="2924944"/>
                        <a:ext cx="6603300" cy="215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045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Dependences of Position and Momentum are </a:t>
            </a:r>
            <a:r>
              <a:rPr lang="en-US" b="1" dirty="0" smtClean="0"/>
              <a:t>NOISY</a:t>
            </a:r>
            <a:r>
              <a:rPr lang="en-US" dirty="0" smtClean="0"/>
              <a:t> Signals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295" y="1842557"/>
            <a:ext cx="7734300" cy="414337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 rot="5400000">
            <a:off x="1313719" y="3729578"/>
            <a:ext cx="23660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Position or Momentum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5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and Measurement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Quantum Mechanics postulates that any observation or measurement of the system </a:t>
            </a:r>
            <a:r>
              <a:rPr lang="en-US" b="1" dirty="0" smtClean="0"/>
              <a:t>destroys</a:t>
            </a:r>
            <a:r>
              <a:rPr lang="en-US" dirty="0" smtClean="0"/>
              <a:t> the time dependence (the signal part) of the probability distributions.</a:t>
            </a:r>
          </a:p>
          <a:p>
            <a:r>
              <a:rPr lang="en-US" dirty="0" smtClean="0"/>
              <a:t>This must lead to a </a:t>
            </a:r>
            <a:r>
              <a:rPr lang="en-US" b="1" dirty="0" smtClean="0"/>
              <a:t>collapse</a:t>
            </a:r>
            <a:r>
              <a:rPr lang="en-US" dirty="0" smtClean="0"/>
              <a:t> to only one stationary state.</a:t>
            </a:r>
          </a:p>
          <a:p>
            <a:r>
              <a:rPr lang="en-US" dirty="0" smtClean="0"/>
              <a:t>It is also postulated that the probability of collapsing to a certain stationary state </a:t>
            </a:r>
            <a:r>
              <a:rPr lang="en-US" b="1" dirty="0" smtClean="0"/>
              <a:t>after</a:t>
            </a:r>
            <a:r>
              <a:rPr lang="en-US" dirty="0" smtClean="0"/>
              <a:t> the observation or measurement is the square magnitude of its coefficient in the superposition describing the system </a:t>
            </a:r>
            <a:r>
              <a:rPr lang="en-US" b="1" dirty="0" smtClean="0"/>
              <a:t>prior</a:t>
            </a:r>
            <a:r>
              <a:rPr lang="en-US" dirty="0" smtClean="0"/>
              <a:t> to the observation or measurement.</a:t>
            </a:r>
          </a:p>
        </p:txBody>
      </p:sp>
    </p:spTree>
    <p:extLst>
      <p:ext uri="{BB962C8B-B14F-4D97-AF65-F5344CB8AC3E}">
        <p14:creationId xmlns:p14="http://schemas.microsoft.com/office/powerpoint/2010/main" val="305173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and Measurement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Having been collapsed to a stationary state, the system energy becomes that of this state.</a:t>
            </a:r>
          </a:p>
          <a:p>
            <a:r>
              <a:rPr lang="en-US" dirty="0" smtClean="0"/>
              <a:t>Destroying the signal part means </a:t>
            </a:r>
            <a:r>
              <a:rPr lang="en-US" b="1" dirty="0" smtClean="0"/>
              <a:t>dissipating</a:t>
            </a:r>
            <a:r>
              <a:rPr lang="en-US" dirty="0" smtClean="0"/>
              <a:t> its energy into heat (thermal noise).</a:t>
            </a:r>
          </a:p>
          <a:p>
            <a:r>
              <a:rPr lang="en-US" dirty="0" smtClean="0"/>
              <a:t>Despite the fact that the energy measurement must result in a </a:t>
            </a:r>
            <a:r>
              <a:rPr lang="en-US" b="1" dirty="0" smtClean="0"/>
              <a:t>discrete</a:t>
            </a:r>
            <a:r>
              <a:rPr lang="en-US" dirty="0" smtClean="0"/>
              <a:t> random variable, the thermal noise resulted from dissipating the signal </a:t>
            </a:r>
            <a:r>
              <a:rPr lang="en-US" smtClean="0"/>
              <a:t>part converts </a:t>
            </a:r>
            <a:r>
              <a:rPr lang="en-US" dirty="0" smtClean="0"/>
              <a:t>it into a continuous one (something similar to the noise clouds surrounding a </a:t>
            </a:r>
            <a:r>
              <a:rPr lang="en-US" smtClean="0"/>
              <a:t>transmission constellation).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87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L-C Circuit as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2790605" y="2633612"/>
          <a:ext cx="6781680" cy="3352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3" imgW="3390840" imgH="1676160" progId="Equation.DSMT4">
                  <p:embed/>
                </p:oleObj>
              </mc:Choice>
              <mc:Fallback>
                <p:oleObj name="Equation" r:id="rId3" imgW="339084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90605" y="2633612"/>
                        <a:ext cx="6781680" cy="3352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45" y="846722"/>
            <a:ext cx="2438400" cy="17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Gates and </a:t>
            </a:r>
            <a:r>
              <a:rPr lang="en-US" smtClean="0"/>
              <a:t>Shift Register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Logic Gates: </a:t>
            </a:r>
            <a:r>
              <a:rPr lang="en-US" dirty="0"/>
              <a:t>AND, </a:t>
            </a:r>
            <a:r>
              <a:rPr lang="en-US" dirty="0" smtClean="0"/>
              <a:t>OR, </a:t>
            </a:r>
            <a:r>
              <a:rPr lang="en-US" dirty="0"/>
              <a:t>XOR, </a:t>
            </a:r>
            <a:r>
              <a:rPr lang="en-US" dirty="0" smtClean="0"/>
              <a:t>NAND, </a:t>
            </a:r>
            <a:r>
              <a:rPr lang="en-US" dirty="0"/>
              <a:t>NOR, </a:t>
            </a:r>
            <a:r>
              <a:rPr lang="en-US" dirty="0" smtClean="0"/>
              <a:t>XNOR, NOT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Shift Register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51" y="4223605"/>
            <a:ext cx="2981325" cy="153352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114" y="4366479"/>
            <a:ext cx="3667125" cy="124777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1" y="1916832"/>
            <a:ext cx="31242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9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L-C Circuit as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Either: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Or: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4222519" y="1152000"/>
          <a:ext cx="5968800" cy="170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Equation" r:id="rId3" imgW="2984400" imgH="850680" progId="Equation.DSMT4">
                  <p:embed/>
                </p:oleObj>
              </mc:Choice>
              <mc:Fallback>
                <p:oleObj name="Equation" r:id="rId3" imgW="298440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2519" y="1152000"/>
                        <a:ext cx="5968800" cy="170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4222519" y="4032000"/>
          <a:ext cx="5968800" cy="170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Equation" r:id="rId5" imgW="2984400" imgH="850680" progId="Equation.DSMT4">
                  <p:embed/>
                </p:oleObj>
              </mc:Choice>
              <mc:Fallback>
                <p:oleObj name="Equation" r:id="rId5" imgW="298440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2519" y="4032000"/>
                        <a:ext cx="5968800" cy="170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015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the </a:t>
            </a:r>
            <a:r>
              <a:rPr lang="en-US" dirty="0" err="1" smtClean="0"/>
              <a:t>Harmonicity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Transmons</a:t>
            </a:r>
            <a:r>
              <a:rPr lang="en-US" dirty="0" smtClean="0"/>
              <a:t>: Replacing the linear inductor by a </a:t>
            </a:r>
            <a:r>
              <a:rPr lang="en-US" b="1" dirty="0" smtClean="0"/>
              <a:t>nonlinear</a:t>
            </a:r>
            <a:r>
              <a:rPr lang="en-US" dirty="0" smtClean="0"/>
              <a:t> superconducting Josephson Junction </a:t>
            </a:r>
            <a:r>
              <a:rPr lang="en-US" dirty="0" smtClean="0">
                <a:sym typeface="Wingdings" panose="05000000000000000000" pitchFamily="2" charset="2"/>
              </a:rPr>
              <a:t> Energy </a:t>
            </a:r>
            <a:r>
              <a:rPr lang="en-US" dirty="0">
                <a:sym typeface="Wingdings" panose="05000000000000000000" pitchFamily="2" charset="2"/>
              </a:rPr>
              <a:t>l</a:t>
            </a:r>
            <a:r>
              <a:rPr lang="en-US" dirty="0" smtClean="0">
                <a:sym typeface="Wingdings" panose="05000000000000000000" pitchFamily="2" charset="2"/>
              </a:rPr>
              <a:t>evels become </a:t>
            </a:r>
            <a:r>
              <a:rPr lang="en-US" b="1" dirty="0" smtClean="0">
                <a:sym typeface="Wingdings" panose="05000000000000000000" pitchFamily="2" charset="2"/>
              </a:rPr>
              <a:t>differently spaced</a:t>
            </a:r>
            <a:endParaRPr lang="en-US" b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1" y="2636912"/>
            <a:ext cx="59817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0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two states with the energy-level difference ω</a:t>
            </a:r>
            <a:r>
              <a:rPr lang="en-US" baseline="-25000" dirty="0" smtClean="0"/>
              <a:t>01</a:t>
            </a:r>
            <a:endParaRPr lang="en-US" dirty="0" smtClean="0"/>
          </a:p>
          <a:p>
            <a:r>
              <a:rPr lang="en-US" dirty="0" smtClean="0"/>
              <a:t>Other states become </a:t>
            </a:r>
            <a:r>
              <a:rPr lang="en-US" b="1" dirty="0" smtClean="0"/>
              <a:t>detuned</a:t>
            </a:r>
          </a:p>
          <a:p>
            <a:r>
              <a:rPr lang="en-US" dirty="0" smtClean="0"/>
              <a:t>Two-State Wave Functions: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291945" y="2924944"/>
          <a:ext cx="97790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Equation" r:id="rId3" imgW="4889160" imgH="1460160" progId="Equation.DSMT4">
                  <p:embed/>
                </p:oleObj>
              </mc:Choice>
              <mc:Fallback>
                <p:oleObj name="Equation" r:id="rId3" imgW="4889160" imgH="1460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1945" y="2924944"/>
                        <a:ext cx="9779000" cy="292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78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977082" y="1840969"/>
          <a:ext cx="8990013" cy="414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Equation" r:id="rId3" imgW="3746160" imgH="1726920" progId="Equation.DSMT4">
                  <p:embed/>
                </p:oleObj>
              </mc:Choice>
              <mc:Fallback>
                <p:oleObj name="Equation" r:id="rId3" imgW="3746160" imgH="1726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082" y="1840969"/>
                        <a:ext cx="8990013" cy="414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598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Classically destroying “killing” the signal (the noiseless time varying part) through dissipation must result in changing the state to a stationary one (pure noise)</a:t>
            </a:r>
          </a:p>
          <a:p>
            <a:pPr marL="0" indent="0">
              <a:buNone/>
            </a:pPr>
            <a:r>
              <a:rPr lang="en-US" dirty="0" smtClean="0"/>
              <a:t>This is called </a:t>
            </a:r>
            <a:r>
              <a:rPr lang="en-US" b="1" dirty="0" smtClean="0"/>
              <a:t>Collapsing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608966" y="3192332"/>
          <a:ext cx="8699400" cy="279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Equation" r:id="rId3" imgW="3479760" imgH="1117440" progId="Equation.DSMT4">
                  <p:embed/>
                </p:oleObj>
              </mc:Choice>
              <mc:Fallback>
                <p:oleObj name="Equation" r:id="rId3" imgW="347976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966" y="3192332"/>
                        <a:ext cx="8699400" cy="279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88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336" y="1015124"/>
            <a:ext cx="4572000" cy="48615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6" y="1534735"/>
            <a:ext cx="5929313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533245" y="905932"/>
          <a:ext cx="9296400" cy="5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Equation" r:id="rId3" imgW="4647960" imgH="2539800" progId="Equation.DSMT4">
                  <p:embed/>
                </p:oleObj>
              </mc:Choice>
              <mc:Fallback>
                <p:oleObj name="Equation" r:id="rId3" imgW="4647960" imgH="253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3245" y="905932"/>
                        <a:ext cx="9296400" cy="5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807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328651" y="1474410"/>
          <a:ext cx="55118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Equation" r:id="rId3" imgW="2755800" imgH="2031840" progId="Equation.DSMT4">
                  <p:embed/>
                </p:oleObj>
              </mc:Choice>
              <mc:Fallback>
                <p:oleObj name="Equation" r:id="rId3" imgW="2755800" imgH="2031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8651" y="1474410"/>
                        <a:ext cx="55118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39" y="1683325"/>
            <a:ext cx="3429000" cy="364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Transmons</a:t>
            </a:r>
            <a:r>
              <a:rPr lang="en-US" dirty="0" smtClean="0"/>
              <a:t> as a Qubits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Transmon</a:t>
            </a:r>
            <a:r>
              <a:rPr lang="en-US" sz="2800" dirty="0" smtClean="0"/>
              <a:t> State: Superposition of Two </a:t>
            </a:r>
            <a:r>
              <a:rPr lang="en-US" sz="2800" b="1" dirty="0" smtClean="0"/>
              <a:t>Energy</a:t>
            </a:r>
            <a:r>
              <a:rPr lang="en-US" sz="2800" dirty="0" smtClean="0"/>
              <a:t> Eigenstates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800" dirty="0" smtClean="0"/>
              <a:t>Corresponding Qubit:</a:t>
            </a:r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044430" y="1643791"/>
          <a:ext cx="5887188" cy="154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8" name="Equation" r:id="rId3" imgW="3098520" imgH="812520" progId="Equation.DSMT4">
                  <p:embed/>
                </p:oleObj>
              </mc:Choice>
              <mc:Fallback>
                <p:oleObj name="Equation" r:id="rId3" imgW="309852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430" y="1643791"/>
                        <a:ext cx="5887188" cy="154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1044430" y="3741207"/>
          <a:ext cx="6973888" cy="224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9" name="Equation" r:id="rId5" imgW="3670200" imgH="1180800" progId="Equation.DSMT4">
                  <p:embed/>
                </p:oleObj>
              </mc:Choice>
              <mc:Fallback>
                <p:oleObj name="Equation" r:id="rId5" imgW="3670200" imgH="1180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4430" y="3741207"/>
                        <a:ext cx="6973888" cy="224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73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Mach-</a:t>
            </a:r>
            <a:r>
              <a:rPr lang="en-US" dirty="0" err="1"/>
              <a:t>Zehnder</a:t>
            </a:r>
            <a:r>
              <a:rPr lang="en-US" dirty="0"/>
              <a:t> Interferometer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781" y="1843345"/>
            <a:ext cx="4440555" cy="3326130"/>
          </a:xfrm>
          <a:prstGeom prst="rect">
            <a:avLst/>
          </a:prstGeom>
        </p:spPr>
      </p:pic>
      <p:graphicFrame>
        <p:nvGraphicFramePr>
          <p:cNvPr id="7" name="Objekt 6"/>
          <p:cNvGraphicFramePr>
            <a:graphicFrameLocks noChangeAspect="1"/>
          </p:cNvGraphicFramePr>
          <p:nvPr>
            <p:extLst/>
          </p:nvPr>
        </p:nvGraphicFramePr>
        <p:xfrm>
          <a:off x="608966" y="2662654"/>
          <a:ext cx="7192962" cy="168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4" name="Equation" r:id="rId4" imgW="4495680" imgH="1054080" progId="Equation.DSMT4">
                  <p:embed/>
                </p:oleObj>
              </mc:Choice>
              <mc:Fallback>
                <p:oleObj name="Equation" r:id="rId4" imgW="4495680" imgH="1054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8966" y="2662654"/>
                        <a:ext cx="7192962" cy="168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97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Bit Representation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3578526" y="853440"/>
          <a:ext cx="5205838" cy="5174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Equation" r:id="rId3" imgW="4267080" imgH="4241520" progId="Equation.DSMT4">
                  <p:embed/>
                </p:oleObj>
              </mc:Choice>
              <mc:Fallback>
                <p:oleObj name="Equation" r:id="rId3" imgW="4267080" imgH="4241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8526" y="853440"/>
                        <a:ext cx="5205838" cy="5174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145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Gate Matrices (unitary) can now have </a:t>
            </a:r>
            <a:r>
              <a:rPr lang="en-US" b="1" dirty="0" smtClean="0"/>
              <a:t>complex</a:t>
            </a:r>
            <a:r>
              <a:rPr lang="en-US" dirty="0" smtClean="0"/>
              <a:t> entries</a:t>
            </a:r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1865045" y="1795460"/>
          <a:ext cx="8632800" cy="419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Equation" r:id="rId3" imgW="3924000" imgH="1904760" progId="Equation.DSMT4">
                  <p:embed/>
                </p:oleObj>
              </mc:Choice>
              <mc:Fallback>
                <p:oleObj name="Equation" r:id="rId3" imgW="3924000" imgH="1904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5045" y="1795460"/>
                        <a:ext cx="8632800" cy="419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819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Unusual Gates (no classical counterparts)</a:t>
            </a:r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1343025" y="2300288"/>
          <a:ext cx="9493250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Equation" r:id="rId3" imgW="3797280" imgH="965160" progId="Equation.DSMT4">
                  <p:embed/>
                </p:oleObj>
              </mc:Choice>
              <mc:Fallback>
                <p:oleObj name="Equation" r:id="rId3" imgW="379728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025" y="2300288"/>
                        <a:ext cx="9493250" cy="241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25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Performing Gate Operations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Achieved by exciting the qubit by a resonant voltage or current source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2803751" y="1844824"/>
          <a:ext cx="6571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Equation" r:id="rId3" imgW="2628720" imgH="914400" progId="Equation.DSMT4">
                  <p:embed/>
                </p:oleObj>
              </mc:Choice>
              <mc:Fallback>
                <p:oleObj name="Equation" r:id="rId3" imgW="262872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751" y="1844824"/>
                        <a:ext cx="65718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78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762583" y="1355338"/>
          <a:ext cx="7710912" cy="4302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0" name="Equation" r:id="rId3" imgW="3504960" imgH="1955520" progId="Equation.DSMT4">
                  <p:embed/>
                </p:oleObj>
              </mc:Choice>
              <mc:Fallback>
                <p:oleObj name="Equation" r:id="rId3" imgW="3504960" imgH="1955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583" y="1355338"/>
                        <a:ext cx="7710912" cy="4302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111" y="4101451"/>
            <a:ext cx="2943225" cy="13144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536" y="1054093"/>
            <a:ext cx="18288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6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466445" y="1026889"/>
          <a:ext cx="11430000" cy="415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4" name="Equation" r:id="rId3" imgW="4572000" imgH="1663560" progId="Equation.DSMT4">
                  <p:embed/>
                </p:oleObj>
              </mc:Choice>
              <mc:Fallback>
                <p:oleObj name="Equation" r:id="rId3" imgW="4572000" imgH="1663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445" y="1026889"/>
                        <a:ext cx="11430000" cy="415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336" y="3555152"/>
            <a:ext cx="2286000" cy="243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0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55" y="1027113"/>
            <a:ext cx="10841790" cy="4959350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3" y="819131"/>
            <a:ext cx="11411033" cy="521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0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Readout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75" y="1382697"/>
            <a:ext cx="10125149" cy="4248181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75" y="1304909"/>
            <a:ext cx="10125149" cy="424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Readout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Weak qubit-resonator coupling</a:t>
            </a:r>
          </a:p>
          <a:p>
            <a:r>
              <a:rPr lang="en-US" dirty="0" smtClean="0"/>
              <a:t>Weak resonator-line coupling</a:t>
            </a:r>
          </a:p>
          <a:p>
            <a:r>
              <a:rPr lang="en-US" dirty="0" smtClean="0"/>
              <a:t>Qubit and resonator are detuned</a:t>
            </a:r>
          </a:p>
          <a:p>
            <a:r>
              <a:rPr lang="en-US" dirty="0" smtClean="0"/>
              <a:t>The weak energy </a:t>
            </a:r>
            <a:r>
              <a:rPr lang="en-US" dirty="0"/>
              <a:t>exchange with </a:t>
            </a:r>
            <a:r>
              <a:rPr lang="en-US" dirty="0" smtClean="0"/>
              <a:t>the qubit fully</a:t>
            </a:r>
          </a:p>
          <a:p>
            <a:pPr marL="400050" lvl="1" indent="0">
              <a:buNone/>
            </a:pPr>
            <a:r>
              <a:rPr lang="en-US" sz="3200" dirty="0" smtClean="0"/>
              <a:t>destroys the signal part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Measuring the phase of the reflection coefficient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977082" y="4365104"/>
          <a:ext cx="8001000" cy="63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Equation" r:id="rId3" imgW="3200400" imgH="253800" progId="Equation.DSMT4">
                  <p:embed/>
                </p:oleObj>
              </mc:Choice>
              <mc:Fallback>
                <p:oleObj name="Equation" r:id="rId3" imgW="32004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082" y="4365104"/>
                        <a:ext cx="8001000" cy="63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32" y="853440"/>
            <a:ext cx="2186004" cy="302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4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general overview on Quantum Computing has been given</a:t>
            </a:r>
          </a:p>
          <a:p>
            <a:r>
              <a:rPr lang="en-US" dirty="0" smtClean="0"/>
              <a:t>Classical combinational and sequential gates have been compared</a:t>
            </a:r>
          </a:p>
          <a:p>
            <a:r>
              <a:rPr lang="en-US" dirty="0" smtClean="0"/>
              <a:t>Quantum counterparts of combinational gates have been introduced and discussed</a:t>
            </a:r>
          </a:p>
          <a:p>
            <a:r>
              <a:rPr lang="en-US" dirty="0" err="1" smtClean="0"/>
              <a:t>Transmon</a:t>
            </a:r>
            <a:r>
              <a:rPr lang="en-US" dirty="0" smtClean="0"/>
              <a:t> realization of a single qubit has been analyzed</a:t>
            </a:r>
          </a:p>
          <a:p>
            <a:r>
              <a:rPr lang="en-US" dirty="0" smtClean="0"/>
              <a:t>Control and Readout of a single </a:t>
            </a:r>
            <a:r>
              <a:rPr lang="en-US" dirty="0" err="1" smtClean="0"/>
              <a:t>Transmon</a:t>
            </a:r>
            <a:r>
              <a:rPr lang="en-US" dirty="0"/>
              <a:t> </a:t>
            </a:r>
            <a:r>
              <a:rPr lang="en-US" dirty="0" smtClean="0"/>
              <a:t>qubit have </a:t>
            </a:r>
            <a:r>
              <a:rPr lang="en-US" smtClean="0"/>
              <a:t>been presented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71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Deterministic vs. Probabilistic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Deterministic is a special case </a:t>
            </a:r>
            <a:r>
              <a:rPr lang="en-US" smtClean="0"/>
              <a:t>of Probabilistic</a:t>
            </a:r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261761"/>
              </p:ext>
            </p:extLst>
          </p:nvPr>
        </p:nvGraphicFramePr>
        <p:xfrm>
          <a:off x="4678766" y="2025932"/>
          <a:ext cx="3005358" cy="39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" name="Equation" r:id="rId3" imgW="2158920" imgH="2844720" progId="Equation.DSMT4">
                  <p:embed/>
                </p:oleObj>
              </mc:Choice>
              <mc:Fallback>
                <p:oleObj name="Equation" r:id="rId3" imgW="2158920" imgH="2844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8766" y="2025932"/>
                        <a:ext cx="3005358" cy="39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247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Dependent and Independent Bits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 Bits: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Example: Flipping two coins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336" y="1435678"/>
            <a:ext cx="3240000" cy="2223764"/>
          </a:xfrm>
          <a:prstGeom prst="rect">
            <a:avLst/>
          </a:prstGeom>
        </p:spPr>
      </p:pic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1328651" y="1988840"/>
          <a:ext cx="3200400" cy="1117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" name="Equation" r:id="rId4" imgW="1600200" imgH="558720" progId="Equation.DSMT4">
                  <p:embed/>
                </p:oleObj>
              </mc:Choice>
              <mc:Fallback>
                <p:oleObj name="Equation" r:id="rId4" imgW="160020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8651" y="1988840"/>
                        <a:ext cx="3200400" cy="1117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76" y="3739711"/>
            <a:ext cx="2520000" cy="216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Dependent and Independent Bits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Combining Independent Bits: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91875"/>
              </p:ext>
            </p:extLst>
          </p:nvPr>
        </p:nvGraphicFramePr>
        <p:xfrm>
          <a:off x="4391025" y="1719263"/>
          <a:ext cx="35814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" name="Equation" r:id="rId3" imgW="1790640" imgH="2133360" progId="Equation.DSMT4">
                  <p:embed/>
                </p:oleObj>
              </mc:Choice>
              <mc:Fallback>
                <p:oleObj name="Equation" r:id="rId3" imgW="1790640" imgH="2133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1025" y="1719263"/>
                        <a:ext cx="3581400" cy="426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411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 Coupling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 (uncoupled) bits cannot offer: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Remember the term “</a:t>
            </a:r>
            <a:r>
              <a:rPr lang="en-US" b="1" dirty="0" smtClean="0"/>
              <a:t>Entanglement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61981"/>
              </p:ext>
            </p:extLst>
          </p:nvPr>
        </p:nvGraphicFramePr>
        <p:xfrm>
          <a:off x="4800395" y="2132856"/>
          <a:ext cx="2762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" name="Equation" r:id="rId3" imgW="1104840" imgH="914400" progId="Equation.DSMT4">
                  <p:embed/>
                </p:oleObj>
              </mc:Choice>
              <mc:Fallback>
                <p:oleObj name="Equation" r:id="rId3" imgW="110484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0395" y="2132856"/>
                        <a:ext cx="27621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31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ster">
  <a:themeElements>
    <a:clrScheme name="Custom 4">
      <a:dk1>
        <a:srgbClr val="000000"/>
      </a:dk1>
      <a:lt1>
        <a:srgbClr val="FFFFFF"/>
      </a:lt1>
      <a:dk2>
        <a:srgbClr val="134256"/>
      </a:dk2>
      <a:lt2>
        <a:srgbClr val="197084"/>
      </a:lt2>
      <a:accent1>
        <a:srgbClr val="4EB749"/>
      </a:accent1>
      <a:accent2>
        <a:srgbClr val="58AECA"/>
      </a:accent2>
      <a:accent3>
        <a:srgbClr val="8BB44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I4MjA0OTQxMy0yZDNlLTQwODMtYTU5Mi1hYzIzZjkxNTc1MzkiIG9yaWdpbj0idXNlclNlbGVjdGVkIj48ZWxlbWVudCB1aWQ9ImVlNzFlNDNjLTY5NTItNGFhMC1iYTkzLTFjMzk4MTQzOWEwNSIgdmFsdWU9IiIgeG1sbnM9Imh0dHA6Ly93d3cuYm9sZG9uamFtZXMuY29tLzIwMDgvMDEvc2llL2ludGVybmFsL2xhYmVsIiAvPjwvc2lzbD48VXNlck5hbWU+Q09SUFxzc2NoYWZlcjwvVXNlck5hbWU+PERhdGVUaW1lPjEvMzEvMjAyMiAyOjI0OjMyIFBNPC9EYXRlVGltZT48TGFiZWxTdHJpbmc+VU5SRVNUUklDVEVEPC9MYWJlbFN0cmluZz48L2l0ZW0+PC9sYWJlbEhpc3Rvcnk+</Value>
</WrappedLabelHistory>
</file>

<file path=customXml/item2.xml><?xml version="1.0" encoding="utf-8"?>
<sisl xmlns:xsi="http://www.w3.org/2001/XMLSchema-instance" xmlns:xsd="http://www.w3.org/2001/XMLSchema" xmlns="http://www.boldonjames.com/2008/01/sie/internal/label" sislVersion="0" policy="82049413-2d3e-4083-a592-ac23f9157539" origin="userSelected">
  <element uid="ee71e43c-6952-4aa0-ba93-1c3981439a05" value=""/>
</sisl>
</file>

<file path=customXml/itemProps1.xml><?xml version="1.0" encoding="utf-8"?>
<ds:datastoreItem xmlns:ds="http://schemas.openxmlformats.org/officeDocument/2006/customXml" ds:itemID="{AA38CAB6-BA59-4EFF-BC77-3EEBA2595D34}">
  <ds:schemaRefs>
    <ds:schemaRef ds:uri="http://www.w3.org/2001/XMLSchema"/>
    <ds:schemaRef ds:uri="http://www.boldonjames.com/2016/02/Classifier/internal/wrappedLabelHistory"/>
  </ds:schemaRefs>
</ds:datastoreItem>
</file>

<file path=customXml/itemProps2.xml><?xml version="1.0" encoding="utf-8"?>
<ds:datastoreItem xmlns:ds="http://schemas.openxmlformats.org/officeDocument/2006/customXml" ds:itemID="{69DAD719-8749-44F2-8E97-D7A36DF157BD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Microsoft Office PowerPoint</Application>
  <PresentationFormat>Benutzerdefiniert</PresentationFormat>
  <Paragraphs>303</Paragraphs>
  <Slides>58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58</vt:i4>
      </vt:variant>
    </vt:vector>
  </HeadingPairs>
  <TitlesOfParts>
    <vt:vector size="64" baseType="lpstr">
      <vt:lpstr>Arial</vt:lpstr>
      <vt:lpstr>Calibri</vt:lpstr>
      <vt:lpstr>Franklin Gothic Medium Cond</vt:lpstr>
      <vt:lpstr>Wingdings</vt:lpstr>
      <vt:lpstr>1_Master</vt:lpstr>
      <vt:lpstr>Equation</vt:lpstr>
      <vt:lpstr>Understanding Quantum Computing  Abbas Omar University of Magdeburg</vt:lpstr>
      <vt:lpstr>Contents</vt:lpstr>
      <vt:lpstr>Binary Computing</vt:lpstr>
      <vt:lpstr>Logic Gates and Shift Register</vt:lpstr>
      <vt:lpstr>Probabilistic Bit Representation</vt:lpstr>
      <vt:lpstr>Deterministic vs. Probabilistic</vt:lpstr>
      <vt:lpstr>Dependent and Independent Bits</vt:lpstr>
      <vt:lpstr>Dependent and Independent Bits</vt:lpstr>
      <vt:lpstr>Bit Coupling</vt:lpstr>
      <vt:lpstr>Matrix Representation of Logic Gates</vt:lpstr>
      <vt:lpstr>Combinational Logic</vt:lpstr>
      <vt:lpstr>Combinational Logic</vt:lpstr>
      <vt:lpstr>Sequential Logic and LFSR</vt:lpstr>
      <vt:lpstr>Sequential Logic and LFSR</vt:lpstr>
      <vt:lpstr>ATTENTION!</vt:lpstr>
      <vt:lpstr>Sequential Logic and LFSR</vt:lpstr>
      <vt:lpstr>Introducing Quantum Gates</vt:lpstr>
      <vt:lpstr>Introducing Quantum Gates</vt:lpstr>
      <vt:lpstr>Introducing Quantum Gates</vt:lpstr>
      <vt:lpstr>Classical is a Special Case</vt:lpstr>
      <vt:lpstr>Converting Classical into Quantum</vt:lpstr>
      <vt:lpstr>Converting Classical into Quantum</vt:lpstr>
      <vt:lpstr>Classical Harmonic Oscillator</vt:lpstr>
      <vt:lpstr>Classical Harmonic Oscillator</vt:lpstr>
      <vt:lpstr>Classical Quantum Oscillator</vt:lpstr>
      <vt:lpstr>Concept of Potential Well</vt:lpstr>
      <vt:lpstr>Quantum Harmonic Oscillator </vt:lpstr>
      <vt:lpstr>Quantum Harmonic Oscillator</vt:lpstr>
      <vt:lpstr>Stationary Wave Functions (States)</vt:lpstr>
      <vt:lpstr>Stationary States</vt:lpstr>
      <vt:lpstr>Stationary States</vt:lpstr>
      <vt:lpstr>Coherent States</vt:lpstr>
      <vt:lpstr>Coherent States</vt:lpstr>
      <vt:lpstr>Coherent States</vt:lpstr>
      <vt:lpstr>Coherent States</vt:lpstr>
      <vt:lpstr>Coherent States</vt:lpstr>
      <vt:lpstr>Observation and Measurement</vt:lpstr>
      <vt:lpstr>Observation and Measurement</vt:lpstr>
      <vt:lpstr>L-C Circuit as Quantum Oscillator</vt:lpstr>
      <vt:lpstr>L-C Circuit as Quantum Oscillator</vt:lpstr>
      <vt:lpstr>Breaking the Harmonicity</vt:lpstr>
      <vt:lpstr>Superconducting Transmons</vt:lpstr>
      <vt:lpstr>Superconducting Transmons</vt:lpstr>
      <vt:lpstr>Superconducting Transmons</vt:lpstr>
      <vt:lpstr>Bloch Sphere</vt:lpstr>
      <vt:lpstr>Bloch Sphere</vt:lpstr>
      <vt:lpstr>Bloch Sphere</vt:lpstr>
      <vt:lpstr>Transmons as a Qubits</vt:lpstr>
      <vt:lpstr>Analogy</vt:lpstr>
      <vt:lpstr>Quantum Gates</vt:lpstr>
      <vt:lpstr>Quantum Gates</vt:lpstr>
      <vt:lpstr>Qubit Control</vt:lpstr>
      <vt:lpstr>Qubit Control</vt:lpstr>
      <vt:lpstr>Qubit Control</vt:lpstr>
      <vt:lpstr>Qubit Control</vt:lpstr>
      <vt:lpstr>Qubit Readout</vt:lpstr>
      <vt:lpstr>Qubit Readout</vt:lpstr>
      <vt:lpstr>Conclusions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Elsie Vega</dc:creator>
  <cp:keywords/>
  <dc:description/>
  <cp:lastModifiedBy>Abbas Omar</cp:lastModifiedBy>
  <cp:revision>492</cp:revision>
  <dcterms:modified xsi:type="dcterms:W3CDTF">2024-10-21T07:10:37Z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8a3e6126-9483-4146-8a02-409e5de15c9a</vt:lpwstr>
  </property>
  <property fmtid="{D5CDD505-2E9C-101B-9397-08002B2CF9AE}" pid="3" name="bjClsUserRVM">
    <vt:lpwstr>[]</vt:lpwstr>
  </property>
  <property fmtid="{D5CDD505-2E9C-101B-9397-08002B2CF9AE}" pid="4" name="bjSaver">
    <vt:lpwstr>2PUZuWYN1+Nhr47AELZ+crj8ZqDL4OE6</vt:lpwstr>
  </property>
  <property fmtid="{D5CDD505-2E9C-101B-9397-08002B2CF9AE}" pid="5" name="bjDocumentLabelXML">
    <vt:lpwstr>&lt;?xml version="1.0" encoding="us-ascii"?&gt;&lt;sisl xmlns:xsi="http://www.w3.org/2001/XMLSchema-instance" xmlns:xsd="http://www.w3.org/2001/XMLSchema" sislVersion="0" policy="82049413-2d3e-4083-a592-ac23f9157539" origin="userSelected" xmlns="http://www.boldonj</vt:lpwstr>
  </property>
  <property fmtid="{D5CDD505-2E9C-101B-9397-08002B2CF9AE}" pid="6" name="bjDocumentLabelXML-0">
    <vt:lpwstr>ames.com/2008/01/sie/internal/label"&gt;&lt;element uid="ee71e43c-6952-4aa0-ba93-1c3981439a05" value="" /&gt;&lt;/sisl&gt;</vt:lpwstr>
  </property>
  <property fmtid="{D5CDD505-2E9C-101B-9397-08002B2CF9AE}" pid="7" name="bjDocumentSecurityLabel">
    <vt:lpwstr>UNRESTRICTED</vt:lpwstr>
  </property>
  <property fmtid="{D5CDD505-2E9C-101B-9397-08002B2CF9AE}" pid="8" name="bjLabelHistoryID">
    <vt:lpwstr>{AA38CAB6-BA59-4EFF-BC77-3EEBA2595D34}</vt:lpwstr>
  </property>
</Properties>
</file>