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fif" ContentType="image/jpe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73" r:id="rId3"/>
  </p:sldMasterIdLst>
  <p:notesMasterIdLst>
    <p:notesMasterId r:id="rId42"/>
  </p:notesMasterIdLst>
  <p:handoutMasterIdLst>
    <p:handoutMasterId r:id="rId43"/>
  </p:handoutMasterIdLst>
  <p:sldIdLst>
    <p:sldId id="363" r:id="rId4"/>
    <p:sldId id="391" r:id="rId5"/>
    <p:sldId id="410" r:id="rId6"/>
    <p:sldId id="411" r:id="rId7"/>
    <p:sldId id="412" r:id="rId8"/>
    <p:sldId id="413" r:id="rId9"/>
    <p:sldId id="414" r:id="rId10"/>
    <p:sldId id="418" r:id="rId11"/>
    <p:sldId id="416" r:id="rId12"/>
    <p:sldId id="415" r:id="rId13"/>
    <p:sldId id="435" r:id="rId14"/>
    <p:sldId id="417" r:id="rId15"/>
    <p:sldId id="427" r:id="rId16"/>
    <p:sldId id="425" r:id="rId17"/>
    <p:sldId id="436" r:id="rId18"/>
    <p:sldId id="426" r:id="rId19"/>
    <p:sldId id="439" r:id="rId20"/>
    <p:sldId id="438" r:id="rId21"/>
    <p:sldId id="428" r:id="rId22"/>
    <p:sldId id="429" r:id="rId23"/>
    <p:sldId id="430" r:id="rId24"/>
    <p:sldId id="431" r:id="rId25"/>
    <p:sldId id="437" r:id="rId26"/>
    <p:sldId id="440" r:id="rId27"/>
    <p:sldId id="432" r:id="rId28"/>
    <p:sldId id="441" r:id="rId29"/>
    <p:sldId id="443" r:id="rId30"/>
    <p:sldId id="433" r:id="rId31"/>
    <p:sldId id="442" r:id="rId32"/>
    <p:sldId id="434" r:id="rId33"/>
    <p:sldId id="448" r:id="rId34"/>
    <p:sldId id="444" r:id="rId35"/>
    <p:sldId id="452" r:id="rId36"/>
    <p:sldId id="446" r:id="rId37"/>
    <p:sldId id="447" r:id="rId38"/>
    <p:sldId id="449" r:id="rId39"/>
    <p:sldId id="450" r:id="rId40"/>
    <p:sldId id="451" r:id="rId41"/>
  </p:sldIdLst>
  <p:sldSz cx="121793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23" userDrawn="1">
          <p15:clr>
            <a:srgbClr val="A4A3A4"/>
          </p15:clr>
        </p15:guide>
        <p15:guide id="2" pos="842" userDrawn="1">
          <p15:clr>
            <a:srgbClr val="A4A3A4"/>
          </p15:clr>
        </p15:guide>
        <p15:guide id="3" pos="35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1A6377"/>
    <a:srgbClr val="C6E0E8"/>
    <a:srgbClr val="C9DB2B"/>
    <a:srgbClr val="4CAB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53" autoAdjust="0"/>
    <p:restoredTop sz="94787" autoAdjust="0"/>
  </p:normalViewPr>
  <p:slideViewPr>
    <p:cSldViewPr>
      <p:cViewPr varScale="1">
        <p:scale>
          <a:sx n="99" d="100"/>
          <a:sy n="99" d="100"/>
        </p:scale>
        <p:origin x="72" y="324"/>
      </p:cViewPr>
      <p:guideLst>
        <p:guide orient="horz" pos="2523"/>
        <p:guide pos="842"/>
        <p:guide pos="3564"/>
      </p:guideLst>
    </p:cSldViewPr>
  </p:slideViewPr>
  <p:outlineViewPr>
    <p:cViewPr>
      <p:scale>
        <a:sx n="33" d="100"/>
        <a:sy n="33" d="100"/>
      </p:scale>
      <p:origin x="0" y="1200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handoutMaster" Target="handoutMasters/handoutMaster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theme" Target="theme/theme1.xml"/><Relationship Id="rId20" Type="http://schemas.openxmlformats.org/officeDocument/2006/relationships/slide" Target="slides/slide17.xml"/><Relationship Id="rId41" Type="http://schemas.openxmlformats.org/officeDocument/2006/relationships/slide" Target="slides/slide3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4" Type="http://schemas.openxmlformats.org/officeDocument/2006/relationships/image" Target="../media/image13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E04A63-F60A-1345-A37C-E440EC339C05}" type="datetimeFigureOut">
              <a:rPr lang="en-US" smtClean="0"/>
              <a:t>10/21/2024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B7CDF1-EDC6-3048-811B-7C9DBABFAE97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67990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3CF0EA-F894-0A4C-B137-6490A80809E6}" type="datetimeFigureOut">
              <a:rPr lang="en-US" smtClean="0"/>
              <a:t>10/21/2024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8975" y="1143000"/>
            <a:ext cx="54800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20592D-B3B6-9140-BB27-3AEB226835F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6378021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54013" y="692150"/>
            <a:ext cx="6151562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02FC391-0479-4A70-8AC8-8F764AAA773A}" type="slidenum">
              <a:rPr lang="en-US" smtClean="0"/>
              <a:pPr>
                <a:defRPr/>
              </a:pPr>
              <a:t>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5688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F4DB36D-8E8D-2543-92E3-2EF91E6465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6613" y="2204864"/>
            <a:ext cx="10506075" cy="3688557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bg2"/>
              </a:buClr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chemeClr val="bg2"/>
              </a:buClr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>
              <a:buClr>
                <a:schemeClr val="bg2"/>
              </a:buClr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chemeClr val="bg2"/>
              </a:buClr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>
              <a:buClr>
                <a:schemeClr val="bg2"/>
              </a:buClr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6">
            <a:extLst>
              <a:ext uri="{FF2B5EF4-FFF2-40B4-BE49-F238E27FC236}">
                <a16:creationId xmlns="" xmlns:a16="http://schemas.microsoft.com/office/drawing/2014/main" id="{39543DF4-BF30-C14A-B01B-CB534EADF2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3" y="1052736"/>
            <a:ext cx="10506075" cy="1003622"/>
          </a:xfrm>
          <a:prstGeom prst="rect">
            <a:avLst/>
          </a:prstGeom>
        </p:spPr>
        <p:txBody>
          <a:bodyPr/>
          <a:lstStyle>
            <a:lvl1pPr algn="l">
              <a:defRPr sz="4800" b="1" i="0">
                <a:solidFill>
                  <a:schemeClr val="bg2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34621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No Page Number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="" xmlns:a16="http://schemas.microsoft.com/office/drawing/2014/main" id="{5507DBE2-E03C-EA4A-84FC-B6197DCC3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3" y="1484784"/>
            <a:ext cx="10506075" cy="1011426"/>
          </a:xfrm>
          <a:prstGeom prst="rect">
            <a:avLst/>
          </a:prstGeom>
        </p:spPr>
        <p:txBody>
          <a:bodyPr/>
          <a:lstStyle>
            <a:lvl1pPr algn="l">
              <a:defRPr sz="6000" b="1" i="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="" xmlns:a16="http://schemas.microsoft.com/office/drawing/2014/main" id="{94778467-A2C7-7F4D-BF67-263E1939B49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6613" y="2564904"/>
            <a:ext cx="10506075" cy="295275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5300"/>
              </a:lnSpc>
              <a:spcBef>
                <a:spcPts val="0"/>
              </a:spcBef>
              <a:buFontTx/>
              <a:buNone/>
              <a:defRPr sz="5000" b="1" i="0">
                <a:solidFill>
                  <a:schemeClr val="bg2"/>
                </a:solidFill>
                <a:latin typeface="+mn-lt"/>
              </a:defRPr>
            </a:lvl1pPr>
            <a:lvl2pPr marL="457200" indent="0">
              <a:buFontTx/>
              <a:buNone/>
              <a:defRPr sz="5000" b="1" i="0">
                <a:solidFill>
                  <a:schemeClr val="bg2"/>
                </a:solidFill>
                <a:latin typeface="Franklin Gothic Medium Cond" panose="020B0606030402020204" pitchFamily="34" charset="0"/>
              </a:defRPr>
            </a:lvl2pPr>
            <a:lvl3pPr marL="914400" indent="0">
              <a:buFontTx/>
              <a:buNone/>
              <a:defRPr sz="5000" b="1" i="0">
                <a:solidFill>
                  <a:schemeClr val="bg2"/>
                </a:solidFill>
                <a:latin typeface="Franklin Gothic Medium Cond" panose="020B0606030402020204" pitchFamily="34" charset="0"/>
              </a:defRPr>
            </a:lvl3pPr>
            <a:lvl4pPr marL="1371600" indent="0">
              <a:buFontTx/>
              <a:buNone/>
              <a:defRPr sz="5000" b="1" i="0">
                <a:solidFill>
                  <a:schemeClr val="bg2"/>
                </a:solidFill>
                <a:latin typeface="Franklin Gothic Medium Cond" panose="020B0606030402020204" pitchFamily="34" charset="0"/>
              </a:defRPr>
            </a:lvl4pPr>
            <a:lvl5pPr marL="1828800" indent="0">
              <a:buFontTx/>
              <a:buNone/>
              <a:defRPr sz="5000" b="1" i="0">
                <a:solidFill>
                  <a:schemeClr val="bg2"/>
                </a:solidFill>
                <a:latin typeface="Franklin Gothic Medium Cond" panose="020B06060304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  <a:p>
            <a:pPr lvl="0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4205075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8651" y="0"/>
            <a:ext cx="9705588" cy="853440"/>
          </a:xfrm>
        </p:spPr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8966" y="1026889"/>
            <a:ext cx="10961370" cy="4959043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="" xmlns:a16="http://schemas.microsoft.com/office/drawing/2014/main" id="{32980FC8-0A09-4F0D-8687-B7FA5BE57F13}"/>
              </a:ext>
            </a:extLst>
          </p:cNvPr>
          <p:cNvCxnSpPr/>
          <p:nvPr userDrawn="1"/>
        </p:nvCxnSpPr>
        <p:spPr>
          <a:xfrm>
            <a:off x="112986" y="790552"/>
            <a:ext cx="11457350" cy="0"/>
          </a:xfrm>
          <a:prstGeom prst="line">
            <a:avLst/>
          </a:prstGeom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0863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Blank_Ad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69240A0D-ECEB-EB4B-B5DE-6EBA652E64B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97038" y="1557338"/>
            <a:ext cx="8856662" cy="403225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44539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13448" y="1844677"/>
            <a:ext cx="10352405" cy="1470025"/>
          </a:xfrm>
        </p:spPr>
        <p:txBody>
          <a:bodyPr/>
          <a:lstStyle>
            <a:lvl1pPr>
              <a:defRPr b="1"/>
            </a:lvl1pPr>
          </a:lstStyle>
          <a:p>
            <a:r>
              <a:rPr lang="en-US" dirty="0"/>
              <a:t>&lt;Title of Presentation&gt;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826895" y="3886202"/>
            <a:ext cx="8525510" cy="1348409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2pPr marL="4567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4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2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69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37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0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39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&lt;Author Names&gt;</a:t>
            </a:r>
            <a:br>
              <a:rPr lang="en-US" dirty="0"/>
            </a:br>
            <a:endParaRPr lang="en-US" dirty="0"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2029885" y="930275"/>
            <a:ext cx="7977864" cy="914400"/>
          </a:xfrm>
        </p:spPr>
        <p:txBody>
          <a:bodyPr/>
          <a:lstStyle>
            <a:lvl1pPr marL="0" indent="0" algn="ctr">
              <a:buNone/>
              <a:defRPr b="1"/>
            </a:lvl1pPr>
          </a:lstStyle>
          <a:p>
            <a:pPr lvl="0"/>
            <a:r>
              <a:rPr lang="en-US" dirty="0"/>
              <a:t>&lt;Session&gt;-&lt;Paper#&gt;</a:t>
            </a:r>
          </a:p>
        </p:txBody>
      </p:sp>
      <p:sp>
        <p:nvSpPr>
          <p:cNvPr id="30" name="Content Placeholder 29"/>
          <p:cNvSpPr>
            <a:spLocks noGrp="1"/>
          </p:cNvSpPr>
          <p:nvPr>
            <p:ph sz="quarter" idx="15" hasCustomPrompt="1"/>
          </p:nvPr>
        </p:nvSpPr>
        <p:spPr>
          <a:xfrm>
            <a:off x="1826895" y="5234609"/>
            <a:ext cx="8525510" cy="908366"/>
          </a:xfrm>
        </p:spPr>
        <p:txBody>
          <a:bodyPr/>
          <a:lstStyle>
            <a:lvl1pPr marL="0" indent="0" algn="ctr">
              <a:buNone/>
              <a:defRPr b="1"/>
            </a:lvl1pPr>
          </a:lstStyle>
          <a:p>
            <a:pPr lvl="0"/>
            <a:r>
              <a:rPr lang="en-US" dirty="0"/>
              <a:t>&lt;Affiliations&gt;</a:t>
            </a:r>
          </a:p>
        </p:txBody>
      </p:sp>
    </p:spTree>
    <p:extLst>
      <p:ext uri="{BB962C8B-B14F-4D97-AF65-F5344CB8AC3E}">
        <p14:creationId xmlns:p14="http://schemas.microsoft.com/office/powerpoint/2010/main" val="4179481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2121163A-0771-4544-BA97-A26FBFD924F1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6042275"/>
            <a:ext cx="12182760" cy="846485"/>
          </a:xfrm>
          <a:prstGeom prst="rect">
            <a:avLst/>
          </a:prstGeom>
        </p:spPr>
      </p:pic>
      <p:sp>
        <p:nvSpPr>
          <p:cNvPr id="5" name="AutoShape 2">
            <a:extLst>
              <a:ext uri="{FF2B5EF4-FFF2-40B4-BE49-F238E27FC236}">
                <a16:creationId xmlns="" xmlns:a16="http://schemas.microsoft.com/office/drawing/2014/main" id="{82BDF71A-DDC0-7E46-9B6E-A42D109237D2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4865514" y="3789040"/>
            <a:ext cx="3752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6B2B4499-55C2-9A4F-AC06-20F310B0880F}"/>
              </a:ext>
            </a:extLst>
          </p:cNvPr>
          <p:cNvSpPr txBox="1"/>
          <p:nvPr userDrawn="1"/>
        </p:nvSpPr>
        <p:spPr>
          <a:xfrm>
            <a:off x="3069553" y="6286444"/>
            <a:ext cx="669501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Arial" charset="0"/>
                <a:cs typeface="Arial" charset="0"/>
              </a:rPr>
              <a:t>Workshop on Quantum Computing on October 23</a:t>
            </a:r>
            <a:r>
              <a:rPr kumimoji="0" lang="en-US" sz="2200" b="0" i="0" u="none" strike="noStrike" kern="1200" cap="none" spc="0" normalizeH="0" baseline="3000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Arial" charset="0"/>
                <a:cs typeface="Arial" charset="0"/>
              </a:rPr>
              <a:t>rd</a:t>
            </a: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Arial" charset="0"/>
                <a:cs typeface="Arial" charset="0"/>
              </a:rPr>
              <a:t> 2024</a:t>
            </a:r>
            <a:endParaRPr lang="en-US" sz="2200" b="0" i="0" dirty="0">
              <a:solidFill>
                <a:schemeClr val="bg1"/>
              </a:solidFill>
              <a:latin typeface="+mn-lt"/>
              <a:ea typeface="Arial" charset="0"/>
              <a:cs typeface="Arial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C4699908-0107-4575-AB40-26E488B68014}"/>
              </a:ext>
            </a:extLst>
          </p:cNvPr>
          <p:cNvSpPr txBox="1"/>
          <p:nvPr userDrawn="1"/>
        </p:nvSpPr>
        <p:spPr>
          <a:xfrm>
            <a:off x="11366609" y="6250073"/>
            <a:ext cx="7200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200" b="0" i="0" dirty="0">
              <a:solidFill>
                <a:schemeClr val="bg1"/>
              </a:solidFill>
              <a:latin typeface="+mn-lt"/>
              <a:ea typeface="Arial" charset="0"/>
              <a:cs typeface="Arial" charset="0"/>
            </a:endParaRPr>
          </a:p>
        </p:txBody>
      </p:sp>
      <p:pic>
        <p:nvPicPr>
          <p:cNvPr id="2" name="Grafik 1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" y="0"/>
            <a:ext cx="1813738" cy="630000"/>
          </a:xfrm>
          <a:prstGeom prst="rect">
            <a:avLst/>
          </a:prstGeom>
        </p:spPr>
      </p:pic>
      <p:sp>
        <p:nvSpPr>
          <p:cNvPr id="14" name="Textfeld 13"/>
          <p:cNvSpPr txBox="1"/>
          <p:nvPr userDrawn="1"/>
        </p:nvSpPr>
        <p:spPr>
          <a:xfrm>
            <a:off x="11527531" y="6286444"/>
            <a:ext cx="651769" cy="43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1EDA2A7-3838-4291-B283-0B203F8DA824}" type="slidenum">
              <a:rPr lang="en-US" smtClean="0"/>
              <a:t>‹Nr.›</a:t>
            </a:fld>
            <a:endParaRPr lang="en-US" dirty="0"/>
          </a:p>
        </p:txBody>
      </p:sp>
      <p:pic>
        <p:nvPicPr>
          <p:cNvPr id="3" name="Grafik 2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2444"/>
            <a:ext cx="1467512" cy="720000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3814" y="29279"/>
            <a:ext cx="792000" cy="7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69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5" r:id="rId2"/>
    <p:sldLayoutId id="2147483678" r:id="rId3"/>
    <p:sldLayoutId id="2147483674" r:id="rId4"/>
    <p:sldLayoutId id="2147483677" r:id="rId5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6.wmf"/><Relationship Id="rId4" Type="http://schemas.openxmlformats.org/officeDocument/2006/relationships/oleObject" Target="../embeddings/oleObject8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7" Type="http://schemas.openxmlformats.org/officeDocument/2006/relationships/image" Target="../media/image19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17.jpg"/><Relationship Id="rId4" Type="http://schemas.openxmlformats.org/officeDocument/2006/relationships/image" Target="../media/image18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20.w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24.w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27.png"/><Relationship Id="rId4" Type="http://schemas.openxmlformats.org/officeDocument/2006/relationships/image" Target="../media/image26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9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28.w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31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32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33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36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34.png"/><Relationship Id="rId4" Type="http://schemas.openxmlformats.org/officeDocument/2006/relationships/image" Target="../media/image37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39.w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38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6.vml"/><Relationship Id="rId5" Type="http://schemas.openxmlformats.org/officeDocument/2006/relationships/image" Target="../media/image40.wmf"/><Relationship Id="rId4" Type="http://schemas.openxmlformats.org/officeDocument/2006/relationships/oleObject" Target="../embeddings/oleObject24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42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43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44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1.vml"/><Relationship Id="rId5" Type="http://schemas.openxmlformats.org/officeDocument/2006/relationships/image" Target="../media/image49.png"/><Relationship Id="rId4" Type="http://schemas.openxmlformats.org/officeDocument/2006/relationships/image" Target="../media/image48.wmf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2.vml"/><Relationship Id="rId5" Type="http://schemas.openxmlformats.org/officeDocument/2006/relationships/image" Target="../media/image53.png"/><Relationship Id="rId4" Type="http://schemas.openxmlformats.org/officeDocument/2006/relationships/image" Target="../media/image52.wmf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fi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3.bin"/><Relationship Id="rId10" Type="http://schemas.openxmlformats.org/officeDocument/2006/relationships/image" Target="../media/image13.w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5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4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3448" y="1628800"/>
            <a:ext cx="10352405" cy="3312000"/>
          </a:xfrm>
        </p:spPr>
        <p:txBody>
          <a:bodyPr anchor="t" anchorCtr="0">
            <a:normAutofit/>
          </a:bodyPr>
          <a:lstStyle/>
          <a:p>
            <a:r>
              <a:rPr lang="en-US" dirty="0" smtClean="0"/>
              <a:t>Understanding Quantum Computing</a:t>
            </a:r>
            <a:br>
              <a:rPr lang="en-US" dirty="0" smtClean="0"/>
            </a:br>
            <a:r>
              <a:rPr lang="en-US" dirty="0" smtClean="0"/>
              <a:t>Part II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/>
              <a:t>Abbas Omar</a:t>
            </a:r>
            <a:br>
              <a:rPr lang="en-US" sz="3600" dirty="0" smtClean="0"/>
            </a:br>
            <a:r>
              <a:rPr lang="en-US" sz="3600" dirty="0" smtClean="0"/>
              <a:t>University of Magdeburg</a:t>
            </a:r>
            <a:endParaRPr lang="en-US" sz="3600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9650" y="5013176"/>
            <a:ext cx="2880000" cy="1000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040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Stationary States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Stationary Wave Functions  are Energy Eigenstates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7125" y="1844824"/>
            <a:ext cx="4696554" cy="3960000"/>
          </a:xfrm>
          <a:prstGeom prst="rect">
            <a:avLst/>
          </a:prstGeom>
        </p:spPr>
      </p:pic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868835"/>
              </p:ext>
            </p:extLst>
          </p:nvPr>
        </p:nvGraphicFramePr>
        <p:xfrm>
          <a:off x="6621838" y="3431344"/>
          <a:ext cx="4216320" cy="786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08" name="Equation" r:id="rId4" imgW="2108160" imgH="393480" progId="Equation.DSMT4">
                  <p:embed/>
                </p:oleObj>
              </mc:Choice>
              <mc:Fallback>
                <p:oleObj name="Equation" r:id="rId4" imgW="210816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621838" y="3431344"/>
                        <a:ext cx="4216320" cy="786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99378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Stationary States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dynamic variables position and momentum are </a:t>
            </a:r>
            <a:r>
              <a:rPr lang="en-US" b="1" dirty="0" smtClean="0"/>
              <a:t>pure noise</a:t>
            </a:r>
            <a:r>
              <a:rPr lang="en-US" dirty="0" smtClean="0"/>
              <a:t> and don’t resemble time-varying signals</a:t>
            </a:r>
          </a:p>
          <a:p>
            <a:r>
              <a:rPr lang="en-US" dirty="0" smtClean="0"/>
              <a:t>The quantized energies are </a:t>
            </a:r>
            <a:r>
              <a:rPr lang="en-US" b="1" dirty="0" smtClean="0"/>
              <a:t>Noise Energies</a:t>
            </a:r>
            <a:r>
              <a:rPr lang="en-US" dirty="0" smtClean="0"/>
              <a:t> and are proportional to the noise variance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4717589"/>
              </p:ext>
            </p:extLst>
          </p:nvPr>
        </p:nvGraphicFramePr>
        <p:xfrm>
          <a:off x="4731011" y="3541655"/>
          <a:ext cx="271728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49" name="Equation" r:id="rId3" imgW="1358640" imgH="457200" progId="Equation.DSMT4">
                  <p:embed/>
                </p:oleObj>
              </mc:Choice>
              <mc:Fallback>
                <p:oleObj name="Equation" r:id="rId3" imgW="1358640" imgH="457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31011" y="3541655"/>
                        <a:ext cx="2717280" cy="914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Grafik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1909" y="2814859"/>
            <a:ext cx="2808427" cy="2367991"/>
          </a:xfrm>
          <a:prstGeom prst="rect">
            <a:avLst/>
          </a:prstGeom>
        </p:spPr>
      </p:pic>
      <p:graphicFrame>
        <p:nvGraphicFramePr>
          <p:cNvPr id="6" name="Objek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9337739"/>
              </p:ext>
            </p:extLst>
          </p:nvPr>
        </p:nvGraphicFramePr>
        <p:xfrm>
          <a:off x="1074707" y="5182850"/>
          <a:ext cx="10029888" cy="5306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50" name="Equation" r:id="rId6" imgW="4559040" imgH="241200" progId="Equation.DSMT4">
                  <p:embed/>
                </p:oleObj>
              </mc:Choice>
              <mc:Fallback>
                <p:oleObj name="Equation" r:id="rId6" imgW="455904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74707" y="5182850"/>
                        <a:ext cx="10029888" cy="5306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868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Coherent States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Linear Combination (Superposition) of the Stationary States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0207747"/>
              </p:ext>
            </p:extLst>
          </p:nvPr>
        </p:nvGraphicFramePr>
        <p:xfrm>
          <a:off x="3438701" y="1878044"/>
          <a:ext cx="5301900" cy="111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07" name="Equation" r:id="rId3" imgW="2120760" imgH="444240" progId="Equation.DSMT4">
                  <p:embed/>
                </p:oleObj>
              </mc:Choice>
              <mc:Fallback>
                <p:oleObj name="Equation" r:id="rId3" imgW="2120760" imgH="4442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38701" y="1878044"/>
                        <a:ext cx="5301900" cy="1110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1822065"/>
              </p:ext>
            </p:extLst>
          </p:nvPr>
        </p:nvGraphicFramePr>
        <p:xfrm>
          <a:off x="608966" y="3280838"/>
          <a:ext cx="8635500" cy="241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08" name="Equation" r:id="rId5" imgW="3454200" imgH="965160" progId="Equation.DSMT4">
                  <p:embed/>
                </p:oleObj>
              </mc:Choice>
              <mc:Fallback>
                <p:oleObj name="Equation" r:id="rId5" imgW="3454200" imgH="965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08966" y="3280838"/>
                        <a:ext cx="8635500" cy="241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48935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Coherent States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Oscillating Probability Distribution</a:t>
            </a:r>
            <a:endParaRPr lang="en-US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03" y="1845415"/>
            <a:ext cx="4393883" cy="4140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630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Coherent States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Representation of the Probability Distributions of both Position and Momentum</a:t>
            </a:r>
            <a:endParaRPr lang="en-US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5963" y="1985432"/>
            <a:ext cx="566737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21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Coherent States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Contrary to thermal noise, quantum noise can interfere </a:t>
            </a:r>
            <a:r>
              <a:rPr lang="en-US" b="1" dirty="0" smtClean="0"/>
              <a:t>destructively</a:t>
            </a:r>
            <a:r>
              <a:rPr lang="en-US" dirty="0" smtClean="0"/>
              <a:t> in the coherent states </a:t>
            </a:r>
            <a:endParaRPr lang="en-US" dirty="0"/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6665151"/>
              </p:ext>
            </p:extLst>
          </p:nvPr>
        </p:nvGraphicFramePr>
        <p:xfrm>
          <a:off x="2788001" y="2924944"/>
          <a:ext cx="6603300" cy="215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50" name="Equation" r:id="rId3" imgW="2641320" imgH="863280" progId="Equation.DSMT4">
                  <p:embed/>
                </p:oleObj>
              </mc:Choice>
              <mc:Fallback>
                <p:oleObj name="Equation" r:id="rId3" imgW="2641320" imgH="8632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88001" y="2924944"/>
                        <a:ext cx="6603300" cy="2158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24548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Coherent States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Time Dependences of Position and Momentum are </a:t>
            </a:r>
            <a:r>
              <a:rPr lang="en-US" b="1" dirty="0" smtClean="0"/>
              <a:t>NOISY</a:t>
            </a:r>
            <a:r>
              <a:rPr lang="en-US" dirty="0" smtClean="0"/>
              <a:t> Signals</a:t>
            </a:r>
            <a:endParaRPr lang="en-US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4295" y="1842557"/>
            <a:ext cx="7734300" cy="4143375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 rot="5400000">
            <a:off x="1313719" y="3729578"/>
            <a:ext cx="236603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Position or Momentum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3629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 and Measurement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Quantum Mechanics postulates that any observation or measurement of the system </a:t>
            </a:r>
            <a:r>
              <a:rPr lang="en-US" b="1" dirty="0" smtClean="0"/>
              <a:t>destroys</a:t>
            </a:r>
            <a:r>
              <a:rPr lang="en-US" dirty="0" smtClean="0"/>
              <a:t> the time dependence (the signal part) of the probability distributions.</a:t>
            </a:r>
          </a:p>
          <a:p>
            <a:r>
              <a:rPr lang="en-US" dirty="0" smtClean="0"/>
              <a:t>This must lead to a </a:t>
            </a:r>
            <a:r>
              <a:rPr lang="en-US" b="1" dirty="0" smtClean="0"/>
              <a:t>collapse</a:t>
            </a:r>
            <a:r>
              <a:rPr lang="en-US" dirty="0" smtClean="0"/>
              <a:t> to only one stationary state.</a:t>
            </a:r>
          </a:p>
          <a:p>
            <a:r>
              <a:rPr lang="en-US" dirty="0" smtClean="0"/>
              <a:t>It is also postulated that the probability of collapsing to a certain stationary state </a:t>
            </a:r>
            <a:r>
              <a:rPr lang="en-US" b="1" dirty="0" smtClean="0"/>
              <a:t>after</a:t>
            </a:r>
            <a:r>
              <a:rPr lang="en-US" dirty="0" smtClean="0"/>
              <a:t> the observation or measurement is the square magnitude of its coefficient in the superposition describing the system </a:t>
            </a:r>
            <a:r>
              <a:rPr lang="en-US" b="1" dirty="0" smtClean="0"/>
              <a:t>prior</a:t>
            </a:r>
            <a:r>
              <a:rPr lang="en-US" dirty="0" smtClean="0"/>
              <a:t> to the observation or measurement.</a:t>
            </a:r>
          </a:p>
        </p:txBody>
      </p:sp>
    </p:spTree>
    <p:extLst>
      <p:ext uri="{BB962C8B-B14F-4D97-AF65-F5344CB8AC3E}">
        <p14:creationId xmlns:p14="http://schemas.microsoft.com/office/powerpoint/2010/main" val="2008242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 and Measurement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Having been collapsed to a stationary state, the system energy becomes that of this state.</a:t>
            </a:r>
          </a:p>
          <a:p>
            <a:r>
              <a:rPr lang="en-US" dirty="0" smtClean="0"/>
              <a:t>Destroying the signal part means </a:t>
            </a:r>
            <a:r>
              <a:rPr lang="en-US" b="1" dirty="0" smtClean="0"/>
              <a:t>dissipating</a:t>
            </a:r>
            <a:r>
              <a:rPr lang="en-US" dirty="0" smtClean="0"/>
              <a:t> its energy into heat (thermal noise).</a:t>
            </a:r>
          </a:p>
          <a:p>
            <a:r>
              <a:rPr lang="en-US" dirty="0" smtClean="0"/>
              <a:t>Despite the fact that the energy measurement must result in a </a:t>
            </a:r>
            <a:r>
              <a:rPr lang="en-US" b="1" dirty="0" smtClean="0"/>
              <a:t>discrete</a:t>
            </a:r>
            <a:r>
              <a:rPr lang="en-US" dirty="0" smtClean="0"/>
              <a:t> random variable, the thermal noise resulted from dissipating the signal </a:t>
            </a:r>
            <a:r>
              <a:rPr lang="en-US" smtClean="0"/>
              <a:t>part converts </a:t>
            </a:r>
            <a:r>
              <a:rPr lang="en-US" dirty="0" smtClean="0"/>
              <a:t>it into a continuous one (something similar to the noise clouds surrounding a </a:t>
            </a:r>
            <a:r>
              <a:rPr lang="en-US" smtClean="0"/>
              <a:t>transmission constellation).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0563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L-C Circuit as Quantum Oscillator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939919"/>
              </p:ext>
            </p:extLst>
          </p:nvPr>
        </p:nvGraphicFramePr>
        <p:xfrm>
          <a:off x="2790605" y="2633612"/>
          <a:ext cx="6781680" cy="3352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69" name="Equation" r:id="rId3" imgW="3390840" imgH="1676160" progId="Equation.DSMT4">
                  <p:embed/>
                </p:oleObj>
              </mc:Choice>
              <mc:Fallback>
                <p:oleObj name="Equation" r:id="rId3" imgW="3390840" imgH="1676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90605" y="2633612"/>
                        <a:ext cx="6781680" cy="33523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Grafik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2245" y="846722"/>
            <a:ext cx="2438400" cy="1786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956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 anchor="t" anchorCtr="0">
            <a:normAutofit fontScale="92500" lnSpcReduction="20000"/>
          </a:bodyPr>
          <a:lstStyle/>
          <a:p>
            <a:r>
              <a:rPr lang="en-US" dirty="0" smtClean="0"/>
              <a:t>Binary Computing</a:t>
            </a:r>
          </a:p>
          <a:p>
            <a:r>
              <a:rPr lang="en-US" dirty="0" smtClean="0"/>
              <a:t>Logic Gates and </a:t>
            </a:r>
            <a:r>
              <a:rPr lang="en-US" dirty="0"/>
              <a:t>Bit Representation</a:t>
            </a:r>
            <a:endParaRPr lang="en-US" dirty="0" smtClean="0"/>
          </a:p>
          <a:p>
            <a:r>
              <a:rPr lang="en-US" dirty="0" smtClean="0"/>
              <a:t>Dependent and Independent Bits</a:t>
            </a:r>
          </a:p>
          <a:p>
            <a:r>
              <a:rPr lang="en-US" dirty="0" smtClean="0"/>
              <a:t>Matrix Representation of Logic Gates</a:t>
            </a:r>
          </a:p>
          <a:p>
            <a:r>
              <a:rPr lang="en-US" dirty="0" smtClean="0"/>
              <a:t>Classical Harmonic Oscillator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Quantum Harmonic Oscillator and the Qubit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Superconducting </a:t>
            </a:r>
            <a:r>
              <a:rPr lang="en-US" b="1" dirty="0" err="1" smtClean="0">
                <a:solidFill>
                  <a:srgbClr val="FF0000"/>
                </a:solidFill>
              </a:rPr>
              <a:t>Transmons</a:t>
            </a:r>
            <a:r>
              <a:rPr lang="en-US" b="1" dirty="0" smtClean="0">
                <a:solidFill>
                  <a:srgbClr val="FF0000"/>
                </a:solidFill>
              </a:rPr>
              <a:t> as Qubits</a:t>
            </a:r>
          </a:p>
          <a:p>
            <a:r>
              <a:rPr lang="en-US" b="1" dirty="0">
                <a:solidFill>
                  <a:srgbClr val="FF0000"/>
                </a:solidFill>
              </a:rPr>
              <a:t>Quantum Gates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Control and Readout of Qubits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Conclusions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3085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L-C Circuit as Quantum Oscillator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Either: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Or:</a:t>
            </a:r>
            <a:endParaRPr lang="en-US" dirty="0"/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2818716"/>
              </p:ext>
            </p:extLst>
          </p:nvPr>
        </p:nvGraphicFramePr>
        <p:xfrm>
          <a:off x="4222519" y="1152000"/>
          <a:ext cx="5968800" cy="17013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43" name="Equation" r:id="rId3" imgW="2984400" imgH="850680" progId="Equation.DSMT4">
                  <p:embed/>
                </p:oleObj>
              </mc:Choice>
              <mc:Fallback>
                <p:oleObj name="Equation" r:id="rId3" imgW="2984400" imgH="8506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22519" y="1152000"/>
                        <a:ext cx="5968800" cy="17013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2083328"/>
              </p:ext>
            </p:extLst>
          </p:nvPr>
        </p:nvGraphicFramePr>
        <p:xfrm>
          <a:off x="4222519" y="4032000"/>
          <a:ext cx="5968800" cy="17013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44" name="Equation" r:id="rId5" imgW="2984400" imgH="850680" progId="Equation.DSMT4">
                  <p:embed/>
                </p:oleObj>
              </mc:Choice>
              <mc:Fallback>
                <p:oleObj name="Equation" r:id="rId5" imgW="2984400" imgH="8506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22519" y="4032000"/>
                        <a:ext cx="5968800" cy="17013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50456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Breaking the </a:t>
            </a:r>
            <a:r>
              <a:rPr lang="en-US" dirty="0" err="1" smtClean="0"/>
              <a:t>Harmonicity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Transmons</a:t>
            </a:r>
            <a:r>
              <a:rPr lang="en-US" dirty="0" smtClean="0"/>
              <a:t>: Replacing the linear inductor by a </a:t>
            </a:r>
            <a:r>
              <a:rPr lang="en-US" b="1" dirty="0" smtClean="0"/>
              <a:t>nonlinear</a:t>
            </a:r>
            <a:r>
              <a:rPr lang="en-US" dirty="0" smtClean="0"/>
              <a:t> superconducting Josephson Junction </a:t>
            </a:r>
            <a:r>
              <a:rPr lang="en-US" dirty="0" smtClean="0">
                <a:sym typeface="Wingdings" panose="05000000000000000000" pitchFamily="2" charset="2"/>
              </a:rPr>
              <a:t> Energy </a:t>
            </a:r>
            <a:r>
              <a:rPr lang="en-US" dirty="0">
                <a:sym typeface="Wingdings" panose="05000000000000000000" pitchFamily="2" charset="2"/>
              </a:rPr>
              <a:t>l</a:t>
            </a:r>
            <a:r>
              <a:rPr lang="en-US" dirty="0" smtClean="0">
                <a:sym typeface="Wingdings" panose="05000000000000000000" pitchFamily="2" charset="2"/>
              </a:rPr>
              <a:t>evels become </a:t>
            </a:r>
            <a:r>
              <a:rPr lang="en-US" b="1" dirty="0" smtClean="0">
                <a:sym typeface="Wingdings" panose="05000000000000000000" pitchFamily="2" charset="2"/>
              </a:rPr>
              <a:t>differently spaced</a:t>
            </a:r>
            <a:endParaRPr lang="en-US" b="1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801" y="2636912"/>
            <a:ext cx="59817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301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Superconducting </a:t>
            </a:r>
            <a:r>
              <a:rPr lang="en-US" dirty="0" err="1" smtClean="0"/>
              <a:t>Transmons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Only two states with the energy-level difference ω</a:t>
            </a:r>
            <a:r>
              <a:rPr lang="en-US" baseline="-25000" dirty="0" smtClean="0"/>
              <a:t>01</a:t>
            </a:r>
            <a:endParaRPr lang="en-US" dirty="0" smtClean="0"/>
          </a:p>
          <a:p>
            <a:r>
              <a:rPr lang="en-US" dirty="0" smtClean="0"/>
              <a:t>Other states become </a:t>
            </a:r>
            <a:r>
              <a:rPr lang="en-US" b="1" dirty="0" smtClean="0"/>
              <a:t>detuned</a:t>
            </a:r>
          </a:p>
          <a:p>
            <a:r>
              <a:rPr lang="en-US" dirty="0" smtClean="0"/>
              <a:t>Two-State Wave Functions:</a:t>
            </a:r>
            <a:endParaRPr lang="en-US" dirty="0"/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8819263"/>
              </p:ext>
            </p:extLst>
          </p:nvPr>
        </p:nvGraphicFramePr>
        <p:xfrm>
          <a:off x="1291945" y="2924944"/>
          <a:ext cx="9779000" cy="292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04" name="Equation" r:id="rId3" imgW="4889160" imgH="1460160" progId="Equation.DSMT4">
                  <p:embed/>
                </p:oleObj>
              </mc:Choice>
              <mc:Fallback>
                <p:oleObj name="Equation" r:id="rId3" imgW="4889160" imgH="1460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91945" y="2924944"/>
                        <a:ext cx="9779000" cy="292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64022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Superconducting </a:t>
            </a:r>
            <a:r>
              <a:rPr lang="en-US" dirty="0" err="1" smtClean="0"/>
              <a:t>Transmons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Features</a:t>
            </a:r>
            <a:endParaRPr lang="en-US" dirty="0"/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9999298"/>
              </p:ext>
            </p:extLst>
          </p:nvPr>
        </p:nvGraphicFramePr>
        <p:xfrm>
          <a:off x="977082" y="1840969"/>
          <a:ext cx="8990013" cy="414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70" name="Equation" r:id="rId3" imgW="3746160" imgH="1726920" progId="Equation.DSMT4">
                  <p:embed/>
                </p:oleObj>
              </mc:Choice>
              <mc:Fallback>
                <p:oleObj name="Equation" r:id="rId3" imgW="3746160" imgH="17269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77082" y="1840969"/>
                        <a:ext cx="8990013" cy="414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0655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Superconducting </a:t>
            </a:r>
            <a:r>
              <a:rPr lang="en-US" dirty="0" err="1" smtClean="0"/>
              <a:t>Transmons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Classically destroying “killing” the signal (the noiseless time varying part) through dissipation must result in changing the state to a stationary one (pure noise)</a:t>
            </a:r>
          </a:p>
          <a:p>
            <a:pPr marL="0" indent="0">
              <a:buNone/>
            </a:pPr>
            <a:r>
              <a:rPr lang="en-US" dirty="0" smtClean="0"/>
              <a:t>This is called </a:t>
            </a:r>
            <a:r>
              <a:rPr lang="en-US" b="1" dirty="0" smtClean="0"/>
              <a:t>Collapsing</a:t>
            </a:r>
          </a:p>
          <a:p>
            <a:endParaRPr lang="en-US" dirty="0" smtClean="0"/>
          </a:p>
          <a:p>
            <a:endParaRPr lang="en-US" dirty="0"/>
          </a:p>
        </p:txBody>
      </p:sp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9599470"/>
              </p:ext>
            </p:extLst>
          </p:nvPr>
        </p:nvGraphicFramePr>
        <p:xfrm>
          <a:off x="608966" y="3192332"/>
          <a:ext cx="8699400" cy="279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72" name="Equation" r:id="rId3" imgW="3479760" imgH="1117440" progId="Equation.DSMT4">
                  <p:embed/>
                </p:oleObj>
              </mc:Choice>
              <mc:Fallback>
                <p:oleObj name="Equation" r:id="rId3" imgW="3479760" imgH="11174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8966" y="3192332"/>
                        <a:ext cx="8699400" cy="2793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30767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Bloch Sphere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8336" y="1015124"/>
            <a:ext cx="4572000" cy="4861560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966" y="1534735"/>
            <a:ext cx="5929313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1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Bloch Sphere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8531459"/>
              </p:ext>
            </p:extLst>
          </p:nvPr>
        </p:nvGraphicFramePr>
        <p:xfrm>
          <a:off x="1533245" y="905932"/>
          <a:ext cx="9296400" cy="508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94" name="Equation" r:id="rId3" imgW="4647960" imgH="2539800" progId="Equation.DSMT4">
                  <p:embed/>
                </p:oleObj>
              </mc:Choice>
              <mc:Fallback>
                <p:oleObj name="Equation" r:id="rId3" imgW="4647960" imgH="2539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33245" y="905932"/>
                        <a:ext cx="9296400" cy="508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38584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Bloch Sphere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3183658"/>
              </p:ext>
            </p:extLst>
          </p:nvPr>
        </p:nvGraphicFramePr>
        <p:xfrm>
          <a:off x="1328651" y="1474410"/>
          <a:ext cx="55118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31" name="Equation" r:id="rId3" imgW="2755800" imgH="2031840" progId="Equation.DSMT4">
                  <p:embed/>
                </p:oleObj>
              </mc:Choice>
              <mc:Fallback>
                <p:oleObj name="Equation" r:id="rId3" imgW="2755800" imgH="20318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28651" y="1474410"/>
                        <a:ext cx="5511800" cy="406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Grafik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5239" y="1683325"/>
            <a:ext cx="3429000" cy="3646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511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Transmons</a:t>
            </a:r>
            <a:r>
              <a:rPr lang="en-US" dirty="0" smtClean="0"/>
              <a:t> as a Qubits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err="1" smtClean="0"/>
              <a:t>Transmon</a:t>
            </a:r>
            <a:r>
              <a:rPr lang="en-US" sz="2800" dirty="0" smtClean="0"/>
              <a:t> State: Superposition of Two </a:t>
            </a:r>
            <a:r>
              <a:rPr lang="en-US" sz="2800" b="1" dirty="0" smtClean="0"/>
              <a:t>Energy</a:t>
            </a:r>
            <a:r>
              <a:rPr lang="en-US" sz="2800" dirty="0" smtClean="0"/>
              <a:t> Eigenstates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sz="2800" dirty="0" smtClean="0"/>
              <a:t>Corresponding Qubit:</a:t>
            </a:r>
          </a:p>
          <a:p>
            <a:endParaRPr lang="en-US" dirty="0"/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005671"/>
              </p:ext>
            </p:extLst>
          </p:nvPr>
        </p:nvGraphicFramePr>
        <p:xfrm>
          <a:off x="1044430" y="1643791"/>
          <a:ext cx="5887188" cy="1543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48" name="Equation" r:id="rId3" imgW="3098520" imgH="812520" progId="Equation.DSMT4">
                  <p:embed/>
                </p:oleObj>
              </mc:Choice>
              <mc:Fallback>
                <p:oleObj name="Equation" r:id="rId3" imgW="3098520" imgH="8125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44430" y="1643791"/>
                        <a:ext cx="5887188" cy="1543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0218787"/>
              </p:ext>
            </p:extLst>
          </p:nvPr>
        </p:nvGraphicFramePr>
        <p:xfrm>
          <a:off x="1044430" y="3741207"/>
          <a:ext cx="6973888" cy="2244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49" name="Equation" r:id="rId5" imgW="3670200" imgH="1180800" progId="Equation.DSMT4">
                  <p:embed/>
                </p:oleObj>
              </mc:Choice>
              <mc:Fallback>
                <p:oleObj name="Equation" r:id="rId5" imgW="3670200" imgH="1180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44430" y="3741207"/>
                        <a:ext cx="6973888" cy="2244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24073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Analogy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Mach-</a:t>
            </a:r>
            <a:r>
              <a:rPr lang="en-US" dirty="0" err="1"/>
              <a:t>Zehnder</a:t>
            </a:r>
            <a:r>
              <a:rPr lang="en-US" dirty="0"/>
              <a:t> Interferometer</a:t>
            </a: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9781" y="1843345"/>
            <a:ext cx="4440555" cy="3326130"/>
          </a:xfrm>
          <a:prstGeom prst="rect">
            <a:avLst/>
          </a:prstGeom>
        </p:spPr>
      </p:pic>
      <p:graphicFrame>
        <p:nvGraphicFramePr>
          <p:cNvPr id="7" name="Objek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2030909"/>
              </p:ext>
            </p:extLst>
          </p:nvPr>
        </p:nvGraphicFramePr>
        <p:xfrm>
          <a:off x="608966" y="2662654"/>
          <a:ext cx="7192962" cy="168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12" name="Equation" r:id="rId4" imgW="4495680" imgH="1054080" progId="Equation.DSMT4">
                  <p:embed/>
                </p:oleObj>
              </mc:Choice>
              <mc:Fallback>
                <p:oleObj name="Equation" r:id="rId4" imgW="4495680" imgH="1054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08966" y="2662654"/>
                        <a:ext cx="7192962" cy="1687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65433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Classical Harmonic Oscillator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Known Examples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Characterized by a “Simple Harmonic Motion”</a:t>
            </a:r>
            <a:endParaRPr lang="en-US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1744" y="2246410"/>
            <a:ext cx="5179401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497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Quantum Gates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Gate Matrices (unitary) can now have </a:t>
            </a:r>
            <a:r>
              <a:rPr lang="en-US" b="1" dirty="0" smtClean="0"/>
              <a:t>complex</a:t>
            </a:r>
            <a:r>
              <a:rPr lang="en-US" dirty="0" smtClean="0"/>
              <a:t> entries</a:t>
            </a:r>
          </a:p>
          <a:p>
            <a:endParaRPr lang="en-US" dirty="0"/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8493585"/>
              </p:ext>
            </p:extLst>
          </p:nvPr>
        </p:nvGraphicFramePr>
        <p:xfrm>
          <a:off x="1865045" y="1795460"/>
          <a:ext cx="8632800" cy="41904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4" name="Equation" r:id="rId3" imgW="3924000" imgH="1904760" progId="Equation.DSMT4">
                  <p:embed/>
                </p:oleObj>
              </mc:Choice>
              <mc:Fallback>
                <p:oleObj name="Equation" r:id="rId3" imgW="3924000" imgH="19047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65045" y="1795460"/>
                        <a:ext cx="8632800" cy="41904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37300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Quantum Gates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Unusual Gates (no classical counterparts)</a:t>
            </a:r>
          </a:p>
          <a:p>
            <a:endParaRPr lang="en-US" dirty="0"/>
          </a:p>
        </p:txBody>
      </p:sp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0215209"/>
              </p:ext>
            </p:extLst>
          </p:nvPr>
        </p:nvGraphicFramePr>
        <p:xfrm>
          <a:off x="1343025" y="2300288"/>
          <a:ext cx="9493250" cy="241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14" name="Equation" r:id="rId3" imgW="3797280" imgH="965160" progId="Equation.DSMT4">
                  <p:embed/>
                </p:oleObj>
              </mc:Choice>
              <mc:Fallback>
                <p:oleObj name="Equation" r:id="rId3" imgW="3797280" imgH="965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43025" y="2300288"/>
                        <a:ext cx="9493250" cy="2413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33033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Qubit Control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Performing Gate Operations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Achieved by exciting the qubit by a resonant voltage or current source</a:t>
            </a:r>
            <a:endParaRPr lang="en-US" dirty="0"/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4702105"/>
              </p:ext>
            </p:extLst>
          </p:nvPr>
        </p:nvGraphicFramePr>
        <p:xfrm>
          <a:off x="2803751" y="1844824"/>
          <a:ext cx="6571800" cy="228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43" name="Equation" r:id="rId3" imgW="2628720" imgH="914400" progId="Equation.DSMT4">
                  <p:embed/>
                </p:oleObj>
              </mc:Choice>
              <mc:Fallback>
                <p:oleObj name="Equation" r:id="rId3" imgW="2628720" imgH="914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03751" y="1844824"/>
                        <a:ext cx="6571800" cy="228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9679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Qubit Control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/>
          </p:nvPr>
        </p:nvGraphicFramePr>
        <p:xfrm>
          <a:off x="762583" y="1355338"/>
          <a:ext cx="7710912" cy="43021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46" name="Equation" r:id="rId3" imgW="3504960" imgH="1955520" progId="Equation.DSMT4">
                  <p:embed/>
                </p:oleObj>
              </mc:Choice>
              <mc:Fallback>
                <p:oleObj name="Equation" r:id="rId3" imgW="3504960" imgH="19555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62583" y="1355338"/>
                        <a:ext cx="7710912" cy="43021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Grafik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7111" y="4101451"/>
            <a:ext cx="2943225" cy="1314450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1536" y="1054093"/>
            <a:ext cx="1828800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962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Qubit Control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577430"/>
              </p:ext>
            </p:extLst>
          </p:nvPr>
        </p:nvGraphicFramePr>
        <p:xfrm>
          <a:off x="466445" y="1026889"/>
          <a:ext cx="11430000" cy="415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8" name="Equation" r:id="rId3" imgW="4572000" imgH="1663560" progId="Equation.DSMT4">
                  <p:embed/>
                </p:oleObj>
              </mc:Choice>
              <mc:Fallback>
                <p:oleObj name="Equation" r:id="rId3" imgW="4572000" imgH="1663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6445" y="1026889"/>
                        <a:ext cx="11430000" cy="415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Grafik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4336" y="3555152"/>
            <a:ext cx="2286000" cy="2430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418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Qubit Control</a:t>
            </a:r>
            <a:endParaRPr lang="en-US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755" y="1027113"/>
            <a:ext cx="10841790" cy="4959350"/>
          </a:xfr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133" y="819131"/>
            <a:ext cx="11411033" cy="5219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493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Qubit Readout</a:t>
            </a:r>
            <a:endParaRPr lang="en-US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075" y="1382697"/>
            <a:ext cx="10125149" cy="4248181"/>
          </a:xfr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075" y="1304909"/>
            <a:ext cx="10125149" cy="4248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075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Qubit Readout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Weak qubit-resonator coupling</a:t>
            </a:r>
          </a:p>
          <a:p>
            <a:r>
              <a:rPr lang="en-US" dirty="0" smtClean="0"/>
              <a:t>Weak resonator-line coupling</a:t>
            </a:r>
          </a:p>
          <a:p>
            <a:r>
              <a:rPr lang="en-US" dirty="0" smtClean="0"/>
              <a:t>Qubit and resonator are detuned</a:t>
            </a:r>
          </a:p>
          <a:p>
            <a:r>
              <a:rPr lang="en-US" dirty="0" smtClean="0"/>
              <a:t>The weak energy </a:t>
            </a:r>
            <a:r>
              <a:rPr lang="en-US" dirty="0"/>
              <a:t>exchange with </a:t>
            </a:r>
            <a:r>
              <a:rPr lang="en-US" dirty="0" smtClean="0"/>
              <a:t>the qubit fully</a:t>
            </a:r>
          </a:p>
          <a:p>
            <a:pPr marL="400050" lvl="1" indent="0">
              <a:buNone/>
            </a:pPr>
            <a:r>
              <a:rPr lang="en-US" sz="3200" dirty="0" smtClean="0"/>
              <a:t>destroys the signal part 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Measuring the phase of the reflection coefficient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9980426"/>
              </p:ext>
            </p:extLst>
          </p:nvPr>
        </p:nvGraphicFramePr>
        <p:xfrm>
          <a:off x="977082" y="4365104"/>
          <a:ext cx="8001000" cy="63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35" name="Equation" r:id="rId3" imgW="3200400" imgH="253800" progId="Equation.DSMT4">
                  <p:embed/>
                </p:oleObj>
              </mc:Choice>
              <mc:Fallback>
                <p:oleObj name="Equation" r:id="rId3" imgW="3200400" imgH="253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77082" y="4365104"/>
                        <a:ext cx="8001000" cy="63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Grafik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4332" y="853440"/>
            <a:ext cx="2186004" cy="3028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558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general overview on Quantum Computing has been given</a:t>
            </a:r>
          </a:p>
          <a:p>
            <a:r>
              <a:rPr lang="en-US" dirty="0" smtClean="0"/>
              <a:t>Classical combinational and sequential gates have been compared</a:t>
            </a:r>
          </a:p>
          <a:p>
            <a:r>
              <a:rPr lang="en-US" dirty="0" smtClean="0"/>
              <a:t>Quantum counterparts of combinational gates have been introduced and discussed</a:t>
            </a:r>
          </a:p>
          <a:p>
            <a:r>
              <a:rPr lang="en-US" dirty="0" err="1" smtClean="0"/>
              <a:t>Transmon</a:t>
            </a:r>
            <a:r>
              <a:rPr lang="en-US" dirty="0" smtClean="0"/>
              <a:t> realization of a single qubit has been analyzed</a:t>
            </a:r>
          </a:p>
          <a:p>
            <a:r>
              <a:rPr lang="en-US" dirty="0" smtClean="0"/>
              <a:t>Control and Readout of a single </a:t>
            </a:r>
            <a:r>
              <a:rPr lang="en-US" dirty="0" err="1" smtClean="0"/>
              <a:t>Transmon</a:t>
            </a:r>
            <a:r>
              <a:rPr lang="en-US" dirty="0"/>
              <a:t> </a:t>
            </a:r>
            <a:r>
              <a:rPr lang="en-US" dirty="0" smtClean="0"/>
              <a:t>qubit have </a:t>
            </a:r>
            <a:r>
              <a:rPr lang="en-US" smtClean="0"/>
              <a:t>been presented 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100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Classical Harmonic Oscillator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Mass on a Spring</a:t>
            </a:r>
            <a:endParaRPr lang="en-US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9651" y="1912789"/>
            <a:ext cx="6480000" cy="407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193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Classical Quantum Oscillator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General Features</a:t>
            </a:r>
            <a:endParaRPr lang="en-US" dirty="0"/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0947843"/>
              </p:ext>
            </p:extLst>
          </p:nvPr>
        </p:nvGraphicFramePr>
        <p:xfrm>
          <a:off x="2787651" y="2204864"/>
          <a:ext cx="6604000" cy="335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3" name="Equation" r:id="rId3" imgW="3301920" imgH="1676160" progId="Equation.DSMT4">
                  <p:embed/>
                </p:oleObj>
              </mc:Choice>
              <mc:Fallback>
                <p:oleObj name="Equation" r:id="rId3" imgW="3301920" imgH="1676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87651" y="2204864"/>
                        <a:ext cx="6604000" cy="3352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07712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Concept of Potential Well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object (particle) is trapped within the potential well</a:t>
            </a:r>
            <a:endParaRPr lang="en-US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9651" y="2060848"/>
            <a:ext cx="5760000" cy="3587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382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Quantum Harmonic Oscillator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All dynamic variables (position, momentum, etc.) become random processes (time-varying random variables)</a:t>
            </a:r>
          </a:p>
          <a:p>
            <a:r>
              <a:rPr lang="en-US" dirty="0" smtClean="0"/>
              <a:t>Both position and momentum are </a:t>
            </a:r>
            <a:r>
              <a:rPr lang="en-US" b="1" dirty="0" smtClean="0"/>
              <a:t>continuous</a:t>
            </a:r>
            <a:r>
              <a:rPr lang="en-US" dirty="0" smtClean="0"/>
              <a:t> random variables</a:t>
            </a:r>
          </a:p>
          <a:p>
            <a:r>
              <a:rPr lang="en-US" dirty="0" smtClean="0"/>
              <a:t>Energy is a </a:t>
            </a:r>
            <a:r>
              <a:rPr lang="en-US" b="1" dirty="0" smtClean="0"/>
              <a:t>discrete</a:t>
            </a:r>
            <a:r>
              <a:rPr lang="en-US" dirty="0" smtClean="0"/>
              <a:t> random variable</a:t>
            </a:r>
          </a:p>
          <a:p>
            <a:r>
              <a:rPr lang="en-US" dirty="0" smtClean="0"/>
              <a:t>Only the corresponding probability distributions (real and positive) can be computed in terms of complex quantities known as </a:t>
            </a:r>
            <a:r>
              <a:rPr lang="en-US" b="1" dirty="0" smtClean="0"/>
              <a:t>Wave Functions</a:t>
            </a:r>
          </a:p>
          <a:p>
            <a:r>
              <a:rPr lang="en-US" dirty="0" smtClean="0"/>
              <a:t>Wave Functions (defining the system </a:t>
            </a:r>
            <a:r>
              <a:rPr lang="en-US" b="1" dirty="0" smtClean="0"/>
              <a:t>States</a:t>
            </a:r>
            <a:r>
              <a:rPr lang="en-US" dirty="0" smtClean="0"/>
              <a:t>) are determined by, e.g., solving </a:t>
            </a:r>
            <a:r>
              <a:rPr lang="en-US" b="1" dirty="0" smtClean="0"/>
              <a:t>Schrödinger Equation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539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Quantum Harmonic Oscillator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4989844"/>
              </p:ext>
            </p:extLst>
          </p:nvPr>
        </p:nvGraphicFramePr>
        <p:xfrm>
          <a:off x="608966" y="1258356"/>
          <a:ext cx="8689032" cy="921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20" name="Equation" r:id="rId3" imgW="3949560" imgH="419040" progId="Equation.DSMT4">
                  <p:embed/>
                </p:oleObj>
              </mc:Choice>
              <mc:Fallback>
                <p:oleObj name="Equation" r:id="rId3" imgW="3949560" imgH="419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8966" y="1258356"/>
                        <a:ext cx="8689032" cy="921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2309024"/>
              </p:ext>
            </p:extLst>
          </p:nvPr>
        </p:nvGraphicFramePr>
        <p:xfrm>
          <a:off x="608966" y="3957174"/>
          <a:ext cx="7626960" cy="6145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21" name="Equation" r:id="rId5" imgW="3466800" imgH="279360" progId="Equation.DSMT4">
                  <p:embed/>
                </p:oleObj>
              </mc:Choice>
              <mc:Fallback>
                <p:oleObj name="Equation" r:id="rId5" imgW="3466800" imgH="2793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08966" y="3957174"/>
                        <a:ext cx="7626960" cy="6145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k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8357872"/>
              </p:ext>
            </p:extLst>
          </p:nvPr>
        </p:nvGraphicFramePr>
        <p:xfrm>
          <a:off x="608966" y="2565471"/>
          <a:ext cx="7962900" cy="100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22" name="Equation" r:id="rId7" imgW="3619440" imgH="457200" progId="Equation.DSMT4">
                  <p:embed/>
                </p:oleObj>
              </mc:Choice>
              <mc:Fallback>
                <p:oleObj name="Equation" r:id="rId7" imgW="3619440" imgH="457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08966" y="2565471"/>
                        <a:ext cx="7962900" cy="1006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k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6573848"/>
              </p:ext>
            </p:extLst>
          </p:nvPr>
        </p:nvGraphicFramePr>
        <p:xfrm>
          <a:off x="608966" y="4957311"/>
          <a:ext cx="8772984" cy="1033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23" name="Equation" r:id="rId9" imgW="3987720" imgH="469800" progId="Equation.DSMT4">
                  <p:embed/>
                </p:oleObj>
              </mc:Choice>
              <mc:Fallback>
                <p:oleObj name="Equation" r:id="rId9" imgW="3987720" imgH="469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08966" y="4957311"/>
                        <a:ext cx="8772984" cy="10335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84361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Stationary Wave Functions (States)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Eigenfunctions</a:t>
            </a:r>
            <a:r>
              <a:rPr lang="en-US" dirty="0" smtClean="0"/>
              <a:t> of the time-independent Schrödinger Equation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Probability distributions are </a:t>
            </a:r>
            <a:r>
              <a:rPr lang="en-US" b="1" dirty="0" smtClean="0"/>
              <a:t>time-independent</a:t>
            </a:r>
            <a:r>
              <a:rPr lang="en-US" dirty="0" smtClean="0"/>
              <a:t> (Stationary)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Corresponding Eigenvalues </a:t>
            </a:r>
            <a:r>
              <a:rPr lang="en-US" i="1" dirty="0" err="1" smtClean="0"/>
              <a:t>E</a:t>
            </a:r>
            <a:r>
              <a:rPr lang="en-US" i="1" baseline="-25000" dirty="0" err="1" smtClean="0"/>
              <a:t>n</a:t>
            </a:r>
            <a:r>
              <a:rPr lang="en-US" dirty="0" smtClean="0"/>
              <a:t> are the </a:t>
            </a:r>
            <a:r>
              <a:rPr lang="en-US" b="1" dirty="0" smtClean="0"/>
              <a:t>discrete</a:t>
            </a:r>
            <a:r>
              <a:rPr lang="en-US" dirty="0" smtClean="0"/>
              <a:t> random variable representing the total energy (</a:t>
            </a:r>
            <a:r>
              <a:rPr lang="en-US" b="1" dirty="0" smtClean="0"/>
              <a:t>Energy Quantization</a:t>
            </a:r>
            <a:r>
              <a:rPr lang="en-US" dirty="0" smtClean="0"/>
              <a:t>)</a:t>
            </a:r>
            <a:endParaRPr lang="en-US" dirty="0"/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705217"/>
              </p:ext>
            </p:extLst>
          </p:nvPr>
        </p:nvGraphicFramePr>
        <p:xfrm>
          <a:off x="1022351" y="1700808"/>
          <a:ext cx="101346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95" name="Equation" r:id="rId3" imgW="5067000" imgH="419040" progId="Equation.DSMT4">
                  <p:embed/>
                </p:oleObj>
              </mc:Choice>
              <mc:Fallback>
                <p:oleObj name="Equation" r:id="rId3" imgW="5067000" imgH="419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22351" y="1700808"/>
                        <a:ext cx="10134600" cy="838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k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7902343"/>
              </p:ext>
            </p:extLst>
          </p:nvPr>
        </p:nvGraphicFramePr>
        <p:xfrm>
          <a:off x="3460751" y="3429000"/>
          <a:ext cx="5257800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96" name="Equation" r:id="rId5" imgW="2628720" imgH="469800" progId="Equation.DSMT4">
                  <p:embed/>
                </p:oleObj>
              </mc:Choice>
              <mc:Fallback>
                <p:oleObj name="Equation" r:id="rId5" imgW="2628720" imgH="469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460751" y="3429000"/>
                        <a:ext cx="5257800" cy="939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90990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Master">
  <a:themeElements>
    <a:clrScheme name="Custom 4">
      <a:dk1>
        <a:srgbClr val="000000"/>
      </a:dk1>
      <a:lt1>
        <a:srgbClr val="FFFFFF"/>
      </a:lt1>
      <a:dk2>
        <a:srgbClr val="134256"/>
      </a:dk2>
      <a:lt2>
        <a:srgbClr val="197084"/>
      </a:lt2>
      <a:accent1>
        <a:srgbClr val="4EB749"/>
      </a:accent1>
      <a:accent2>
        <a:srgbClr val="58AECA"/>
      </a:accent2>
      <a:accent3>
        <a:srgbClr val="8BB44C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sisl xmlns:xsi="http://www.w3.org/2001/XMLSchema-instance" xmlns:xsd="http://www.w3.org/2001/XMLSchema" xmlns="http://www.boldonjames.com/2008/01/sie/internal/label" sislVersion="0" policy="82049413-2d3e-4083-a592-ac23f9157539" origin="userSelected">
  <element uid="ee71e43c-6952-4aa0-ba93-1c3981439a05" value=""/>
</sisl>
</file>

<file path=customXml/item2.xml><?xml version="1.0" encoding="utf-8"?>
<WrappedLabelHistory xmlns:xsi="http://www.w3.org/2001/XMLSchema-instance" xmlns:xsd="http://www.w3.org/2001/XMLSchema" xmlns="http://www.boldonjames.com/2016/02/Classifier/internal/wrappedLabelHistory">
  <Value>PD94bWwgdmVyc2lvbj0iMS4wIiBlbmNvZGluZz0idXMtYXNjaWkiPz48bGFiZWxIaXN0b3J5IHhtbG5zOnhzaT0iaHR0cDovL3d3dy53My5vcmcvMjAwMS9YTUxTY2hlbWEtaW5zdGFuY2UiIHhtbG5zOnhzZD0iaHR0cDovL3d3dy53My5vcmcvMjAwMS9YTUxTY2hlbWEiIHhtbG5zPSJodHRwOi8vd3d3LmJvbGRvbmphbWVzLmNvbS8yMDE2LzAyL0NsYXNzaWZpZXIvaW50ZXJuYWwvbGFiZWxIaXN0b3J5Ij48aXRlbT48c2lzbCBzaXNsVmVyc2lvbj0iMCIgcG9saWN5PSI4MjA0OTQxMy0yZDNlLTQwODMtYTU5Mi1hYzIzZjkxNTc1MzkiIG9yaWdpbj0idXNlclNlbGVjdGVkIj48ZWxlbWVudCB1aWQ9ImVlNzFlNDNjLTY5NTItNGFhMC1iYTkzLTFjMzk4MTQzOWEwNSIgdmFsdWU9IiIgeG1sbnM9Imh0dHA6Ly93d3cuYm9sZG9uamFtZXMuY29tLzIwMDgvMDEvc2llL2ludGVybmFsL2xhYmVsIiAvPjwvc2lzbD48VXNlck5hbWU+Q09SUFxzc2NoYWZlcjwvVXNlck5hbWU+PERhdGVUaW1lPjEvMzEvMjAyMiAyOjI0OjMyIFBNPC9EYXRlVGltZT48TGFiZWxTdHJpbmc+VU5SRVNUUklDVEVEPC9MYWJlbFN0cmluZz48L2l0ZW0+PC9sYWJlbEhpc3Rvcnk+</Value>
</WrappedLabelHistory>
</file>

<file path=customXml/itemProps1.xml><?xml version="1.0" encoding="utf-8"?>
<ds:datastoreItem xmlns:ds="http://schemas.openxmlformats.org/officeDocument/2006/customXml" ds:itemID="{69DAD719-8749-44F2-8E97-D7A36DF157BD}">
  <ds:schemaRefs>
    <ds:schemaRef ds:uri="http://www.w3.org/2001/XMLSchema"/>
    <ds:schemaRef ds:uri="http://www.boldonjames.com/2008/01/sie/internal/label"/>
  </ds:schemaRefs>
</ds:datastoreItem>
</file>

<file path=customXml/itemProps2.xml><?xml version="1.0" encoding="utf-8"?>
<ds:datastoreItem xmlns:ds="http://schemas.openxmlformats.org/officeDocument/2006/customXml" ds:itemID="{AA38CAB6-BA59-4EFF-BC77-3EEBA2595D34}">
  <ds:schemaRefs>
    <ds:schemaRef ds:uri="http://www.w3.org/2001/XMLSchema"/>
    <ds:schemaRef ds:uri="http://www.boldonjames.com/2016/02/Classifier/internal/wrappedLabelHistory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686</Words>
  <Application>Microsoft Office PowerPoint</Application>
  <PresentationFormat>Benutzerdefiniert</PresentationFormat>
  <Paragraphs>160</Paragraphs>
  <Slides>38</Slides>
  <Notes>1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38</vt:i4>
      </vt:variant>
    </vt:vector>
  </HeadingPairs>
  <TitlesOfParts>
    <vt:vector size="44" baseType="lpstr">
      <vt:lpstr>Arial</vt:lpstr>
      <vt:lpstr>Calibri</vt:lpstr>
      <vt:lpstr>Franklin Gothic Medium Cond</vt:lpstr>
      <vt:lpstr>Wingdings</vt:lpstr>
      <vt:lpstr>1_Master</vt:lpstr>
      <vt:lpstr>Equation</vt:lpstr>
      <vt:lpstr>Understanding Quantum Computing Part II  Abbas Omar University of Magdeburg</vt:lpstr>
      <vt:lpstr>Contents</vt:lpstr>
      <vt:lpstr>Classical Harmonic Oscillator</vt:lpstr>
      <vt:lpstr>Classical Harmonic Oscillator</vt:lpstr>
      <vt:lpstr>Classical Quantum Oscillator</vt:lpstr>
      <vt:lpstr>Concept of Potential Well</vt:lpstr>
      <vt:lpstr>Quantum Harmonic Oscillator </vt:lpstr>
      <vt:lpstr>Quantum Harmonic Oscillator</vt:lpstr>
      <vt:lpstr>Stationary Wave Functions (States)</vt:lpstr>
      <vt:lpstr>Stationary States</vt:lpstr>
      <vt:lpstr>Stationary States</vt:lpstr>
      <vt:lpstr>Coherent States</vt:lpstr>
      <vt:lpstr>Coherent States</vt:lpstr>
      <vt:lpstr>Coherent States</vt:lpstr>
      <vt:lpstr>Coherent States</vt:lpstr>
      <vt:lpstr>Coherent States</vt:lpstr>
      <vt:lpstr>Observation and Measurement</vt:lpstr>
      <vt:lpstr>Observation and Measurement</vt:lpstr>
      <vt:lpstr>L-C Circuit as Quantum Oscillator</vt:lpstr>
      <vt:lpstr>L-C Circuit as Quantum Oscillator</vt:lpstr>
      <vt:lpstr>Breaking the Harmonicity</vt:lpstr>
      <vt:lpstr>Superconducting Transmons</vt:lpstr>
      <vt:lpstr>Superconducting Transmons</vt:lpstr>
      <vt:lpstr>Superconducting Transmons</vt:lpstr>
      <vt:lpstr>Bloch Sphere</vt:lpstr>
      <vt:lpstr>Bloch Sphere</vt:lpstr>
      <vt:lpstr>Bloch Sphere</vt:lpstr>
      <vt:lpstr>Transmons as a Qubits</vt:lpstr>
      <vt:lpstr>Analogy</vt:lpstr>
      <vt:lpstr>Quantum Gates</vt:lpstr>
      <vt:lpstr>Quantum Gates</vt:lpstr>
      <vt:lpstr>Qubit Control</vt:lpstr>
      <vt:lpstr>Qubit Control</vt:lpstr>
      <vt:lpstr>Qubit Control</vt:lpstr>
      <vt:lpstr>Qubit Control</vt:lpstr>
      <vt:lpstr>Qubit Readout</vt:lpstr>
      <vt:lpstr>Qubit Readout</vt:lpstr>
      <vt:lpstr>Conclusions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>Elsie Vega</dc:creator>
  <cp:keywords/>
  <dc:description/>
  <cp:lastModifiedBy>Abbas Omar</cp:lastModifiedBy>
  <cp:revision>490</cp:revision>
  <dcterms:modified xsi:type="dcterms:W3CDTF">2024-10-21T07:21:37Z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IndexRef">
    <vt:lpwstr>8a3e6126-9483-4146-8a02-409e5de15c9a</vt:lpwstr>
  </property>
  <property fmtid="{D5CDD505-2E9C-101B-9397-08002B2CF9AE}" pid="3" name="bjClsUserRVM">
    <vt:lpwstr>[]</vt:lpwstr>
  </property>
  <property fmtid="{D5CDD505-2E9C-101B-9397-08002B2CF9AE}" pid="4" name="bjSaver">
    <vt:lpwstr>2PUZuWYN1+Nhr47AELZ+crj8ZqDL4OE6</vt:lpwstr>
  </property>
  <property fmtid="{D5CDD505-2E9C-101B-9397-08002B2CF9AE}" pid="5" name="bjDocumentLabelXML">
    <vt:lpwstr>&lt;?xml version="1.0" encoding="us-ascii"?&gt;&lt;sisl xmlns:xsi="http://www.w3.org/2001/XMLSchema-instance" xmlns:xsd="http://www.w3.org/2001/XMLSchema" sislVersion="0" policy="82049413-2d3e-4083-a592-ac23f9157539" origin="userSelected" xmlns="http://www.boldonj</vt:lpwstr>
  </property>
  <property fmtid="{D5CDD505-2E9C-101B-9397-08002B2CF9AE}" pid="6" name="bjDocumentLabelXML-0">
    <vt:lpwstr>ames.com/2008/01/sie/internal/label"&gt;&lt;element uid="ee71e43c-6952-4aa0-ba93-1c3981439a05" value="" /&gt;&lt;/sisl&gt;</vt:lpwstr>
  </property>
  <property fmtid="{D5CDD505-2E9C-101B-9397-08002B2CF9AE}" pid="7" name="bjDocumentSecurityLabel">
    <vt:lpwstr>UNRESTRICTED</vt:lpwstr>
  </property>
  <property fmtid="{D5CDD505-2E9C-101B-9397-08002B2CF9AE}" pid="8" name="bjLabelHistoryID">
    <vt:lpwstr>{AA38CAB6-BA59-4EFF-BC77-3EEBA2595D34}</vt:lpwstr>
  </property>
</Properties>
</file>